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36" r:id="rId1"/>
  </p:sldMasterIdLst>
  <p:notesMasterIdLst>
    <p:notesMasterId r:id="rId45"/>
  </p:notesMasterIdLst>
  <p:sldIdLst>
    <p:sldId id="257" r:id="rId2"/>
    <p:sldId id="260" r:id="rId3"/>
    <p:sldId id="265" r:id="rId4"/>
    <p:sldId id="264" r:id="rId5"/>
    <p:sldId id="263" r:id="rId6"/>
    <p:sldId id="267" r:id="rId7"/>
    <p:sldId id="268" r:id="rId8"/>
    <p:sldId id="269" r:id="rId9"/>
    <p:sldId id="270" r:id="rId10"/>
    <p:sldId id="259" r:id="rId11"/>
    <p:sldId id="272" r:id="rId12"/>
    <p:sldId id="325" r:id="rId13"/>
    <p:sldId id="273" r:id="rId14"/>
    <p:sldId id="323" r:id="rId15"/>
    <p:sldId id="303" r:id="rId16"/>
    <p:sldId id="298" r:id="rId17"/>
    <p:sldId id="302" r:id="rId18"/>
    <p:sldId id="304" r:id="rId19"/>
    <p:sldId id="305" r:id="rId20"/>
    <p:sldId id="306" r:id="rId21"/>
    <p:sldId id="307" r:id="rId22"/>
    <p:sldId id="276" r:id="rId23"/>
    <p:sldId id="299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0" r:id="rId36"/>
    <p:sldId id="321" r:id="rId37"/>
    <p:sldId id="293" r:id="rId38"/>
    <p:sldId id="322" r:id="rId39"/>
    <p:sldId id="295" r:id="rId40"/>
    <p:sldId id="296" r:id="rId41"/>
    <p:sldId id="297" r:id="rId42"/>
    <p:sldId id="330" r:id="rId43"/>
    <p:sldId id="324" r:id="rId44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ily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94713" autoAdjust="0"/>
  </p:normalViewPr>
  <p:slideViewPr>
    <p:cSldViewPr>
      <p:cViewPr>
        <p:scale>
          <a:sx n="110" d="100"/>
          <a:sy n="110" d="100"/>
        </p:scale>
        <p:origin x="-1662" y="-6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8-17T10:53:55.298" idx="1">
    <p:pos x="3268" y="2206"/>
    <p:text>show asteroids?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57350-4C5F-4E94-A1DF-AF2EDEE302A4}" type="datetimeFigureOut">
              <a:rPr lang="de-DE" smtClean="0"/>
              <a:pPr/>
              <a:t>18.08.2018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CAF79-D40E-46BD-A3CB-FDB530AAF12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CAF79-D40E-46BD-A3CB-FDB530AAF12D}" type="slidenum">
              <a:rPr lang="de-DE" smtClean="0"/>
              <a:pPr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8613CC-9F03-4339-A221-01C12DCA2CEA}" type="slidenum">
              <a:rPr lang="de-DE"/>
              <a:pPr/>
              <a:t>22</a:t>
            </a:fld>
            <a:endParaRPr lang="de-DE"/>
          </a:p>
        </p:txBody>
      </p:sp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4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7BCFBEF-0044-4E23-B575-B2397A021127}" type="slidenum">
              <a:rPr lang="de-DE"/>
              <a:pPr/>
              <a:t>37</a:t>
            </a:fld>
            <a:endParaRPr lang="de-DE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4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A5B895A-6456-494B-8F00-CB234B0D94D7}" type="slidenum">
              <a:rPr lang="de-DE"/>
              <a:pPr/>
              <a:t>39</a:t>
            </a:fld>
            <a:endParaRPr lang="de-DE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4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E166FFA-9841-4C7F-89EF-CE43B6E5E7F6}" type="slidenum">
              <a:rPr lang="de-DE"/>
              <a:pPr/>
              <a:t>40</a:t>
            </a:fld>
            <a:endParaRPr lang="de-DE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4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6A2FD50-103C-47CD-B10A-70373EFE4C75}" type="slidenum">
              <a:rPr lang="de-DE"/>
              <a:pPr/>
              <a:t>41</a:t>
            </a:fld>
            <a:endParaRPr lang="de-DE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4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1219200" y="2914650"/>
            <a:ext cx="6858000" cy="74295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1219200" y="3843338"/>
            <a:ext cx="6858000" cy="40005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>
          <a:xfrm>
            <a:off x="6400800" y="4766310"/>
            <a:ext cx="2286000" cy="274320"/>
          </a:xfrm>
        </p:spPr>
        <p:txBody>
          <a:bodyPr/>
          <a:lstStyle>
            <a:lvl1pPr>
              <a:defRPr sz="1400"/>
            </a:lvl1pPr>
          </a:lstStyle>
          <a:p>
            <a:fld id="{8DCF0C6E-F3A5-4337-AFB5-9B73234C3FAC}" type="datetime1">
              <a:rPr lang="de-DE" smtClean="0"/>
              <a:pPr/>
              <a:t>18.08.2018</a:t>
            </a:fld>
            <a:endParaRPr lang="de-DE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>
          <a:xfrm>
            <a:off x="2898648" y="4766310"/>
            <a:ext cx="3474720" cy="274320"/>
          </a:xfrm>
        </p:spPr>
        <p:txBody>
          <a:bodyPr/>
          <a:lstStyle/>
          <a:p>
            <a:endParaRPr lang="de-DE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>
          <a:xfrm>
            <a:off x="1216152" y="4766310"/>
            <a:ext cx="1219200" cy="274320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904875" y="2736056"/>
            <a:ext cx="7315200" cy="96012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hteck 32"/>
          <p:cNvSpPr/>
          <p:nvPr/>
        </p:nvSpPr>
        <p:spPr>
          <a:xfrm>
            <a:off x="914400" y="3786188"/>
            <a:ext cx="7315200" cy="51435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hteck 21"/>
          <p:cNvSpPr/>
          <p:nvPr/>
        </p:nvSpPr>
        <p:spPr>
          <a:xfrm>
            <a:off x="904875" y="2736056"/>
            <a:ext cx="228600" cy="96012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hteck 31"/>
          <p:cNvSpPr/>
          <p:nvPr/>
        </p:nvSpPr>
        <p:spPr>
          <a:xfrm>
            <a:off x="914400" y="3786188"/>
            <a:ext cx="228600" cy="51435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EC705-649A-4D22-B70E-BF64F7ED0BC1}" type="datetime1">
              <a:rPr lang="de-DE" smtClean="0"/>
              <a:pPr/>
              <a:t>18.08.2018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E55CE-D6B8-4676-9E99-CE982006E6B7}" type="datetime1">
              <a:rPr lang="de-DE" smtClean="0"/>
              <a:pPr/>
              <a:t>18.08.2018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Gerade Verbindung 6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Gleichschenkliges Dreieck 7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Gerade Verbindung 8"/>
          <p:cNvSpPr>
            <a:spLocks noChangeShapeType="1"/>
          </p:cNvSpPr>
          <p:nvPr/>
        </p:nvSpPr>
        <p:spPr bwMode="auto">
          <a:xfrm rot="5400000">
            <a:off x="4361127" y="2401464"/>
            <a:ext cx="438912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0FF72-613F-421F-89CC-4DD2B294CA46}" type="datetime1">
              <a:rPr lang="de-DE" smtClean="0"/>
              <a:pPr/>
              <a:t>18.08.2018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70332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2228850"/>
            <a:ext cx="6858000" cy="8001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5400" y="3200400"/>
            <a:ext cx="6781800" cy="85725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400800" y="4766310"/>
            <a:ext cx="2286000" cy="274320"/>
          </a:xfrm>
        </p:spPr>
        <p:txBody>
          <a:bodyPr/>
          <a:lstStyle/>
          <a:p>
            <a:fld id="{1C1E8367-4F61-4C1A-B3B1-2466D0043608}" type="datetime1">
              <a:rPr lang="de-DE" smtClean="0"/>
              <a:pPr/>
              <a:t>18.08.2018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898648" y="4766310"/>
            <a:ext cx="3474720" cy="274320"/>
          </a:xfr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69848" y="4766310"/>
            <a:ext cx="1520952" cy="274320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914400" y="2114550"/>
            <a:ext cx="7315200" cy="96012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hteck 7"/>
          <p:cNvSpPr/>
          <p:nvPr/>
        </p:nvSpPr>
        <p:spPr>
          <a:xfrm>
            <a:off x="914400" y="2114550"/>
            <a:ext cx="228600" cy="96012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685800"/>
          </a:xfrm>
        </p:spPr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23AB-7A2A-4D28-8429-129B72FFB03A}" type="datetime1">
              <a:rPr lang="de-DE" smtClean="0"/>
              <a:pPr/>
              <a:t>18.08.2018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4041648" cy="370332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4632198" y="912114"/>
            <a:ext cx="4041648" cy="370332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6858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964406"/>
            <a:ext cx="4040188" cy="51435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8201" y="971550"/>
            <a:ext cx="4041775" cy="51435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90ED-9714-488E-8036-2FDFFD23037E}" type="datetime1">
              <a:rPr lang="de-DE" smtClean="0"/>
              <a:pPr/>
              <a:t>18.08.2018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457200" y="1600200"/>
            <a:ext cx="4038600" cy="302895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4"/>
          </p:nvPr>
        </p:nvSpPr>
        <p:spPr>
          <a:xfrm>
            <a:off x="4648200" y="1600200"/>
            <a:ext cx="4038600" cy="302895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685800"/>
          </a:xfrm>
        </p:spPr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3DAFB-D5CF-402E-ADCE-83B421F67295}" type="datetime1">
              <a:rPr lang="de-DE" smtClean="0"/>
              <a:pPr/>
              <a:t>18.08.2018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Gleichschenkliges Dreieck 5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D00C-E260-422E-A451-5B4A4B47F07C}" type="datetime1">
              <a:rPr lang="de-DE" smtClean="0"/>
              <a:pPr/>
              <a:t>18.08.2018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Gerade Verbindung 4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Gleichschenkliges Dreieck 5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24600" y="228600"/>
            <a:ext cx="2514600" cy="62865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324600" y="914401"/>
            <a:ext cx="2514600" cy="3632597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7A804-BFCE-4C1F-AE97-3002A2DF303A}" type="datetime1">
              <a:rPr lang="de-DE" smtClean="0"/>
              <a:pPr/>
              <a:t>18.08.2018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Gerade Verbindung 7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Gerade Verbindung 9"/>
          <p:cNvSpPr>
            <a:spLocks noChangeShapeType="1"/>
          </p:cNvSpPr>
          <p:nvPr/>
        </p:nvSpPr>
        <p:spPr bwMode="auto">
          <a:xfrm rot="5400000">
            <a:off x="3915025" y="2493169"/>
            <a:ext cx="452628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Gleichschenkliges Dreieck 8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Inhaltsplatzhalter 11"/>
          <p:cNvSpPr>
            <a:spLocks noGrp="1"/>
          </p:cNvSpPr>
          <p:nvPr>
            <p:ph sz="quarter" idx="1"/>
          </p:nvPr>
        </p:nvSpPr>
        <p:spPr>
          <a:xfrm>
            <a:off x="304800" y="228600"/>
            <a:ext cx="5715000" cy="428625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75642"/>
            <a:ext cx="8229600" cy="506016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57200" y="1428750"/>
            <a:ext cx="8229600" cy="3202686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914400"/>
            <a:ext cx="8229600" cy="40005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6DF5-F28D-4954-A9F8-B9318DBC8710}" type="datetime1">
              <a:rPr lang="de-DE" smtClean="0"/>
              <a:pPr/>
              <a:t>18.08.2018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Gerade Verbindung 7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Gleichschenkliges Dreieck 8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hteck 9"/>
          <p:cNvSpPr/>
          <p:nvPr/>
        </p:nvSpPr>
        <p:spPr>
          <a:xfrm>
            <a:off x="457200" y="375642"/>
            <a:ext cx="182880" cy="51435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4295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368274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396F370-25C6-4FE0-B558-0C19D2033204}" type="datetime1">
              <a:rPr lang="de-DE" smtClean="0"/>
              <a:pPr/>
              <a:t>18.08.2018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8" name="Gerade Verbindung 27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Gerade Verbindung 28"/>
          <p:cNvSpPr>
            <a:spLocks noChangeShapeType="1"/>
          </p:cNvSpPr>
          <p:nvPr/>
        </p:nvSpPr>
        <p:spPr bwMode="auto">
          <a:xfrm>
            <a:off x="457200" y="85725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Gleichschenkliges Dreieck 9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lum bright="-45000" contrast="-88000"/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 dirty="0" smtClean="0"/>
              <a:t>Modern Amiga Demo Cross-Development</a:t>
            </a:r>
            <a:endParaRPr lang="de-DE" sz="2400" dirty="0"/>
          </a:p>
        </p:txBody>
      </p:sp>
      <p:sp>
        <p:nvSpPr>
          <p:cNvPr id="6" name="Untertitel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Hellfire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Noname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Cross-Development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do </a:t>
            </a:r>
            <a:r>
              <a:rPr lang="de-DE" dirty="0" err="1" smtClean="0"/>
              <a:t>it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10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Shopping List </a:t>
            </a:r>
            <a:r>
              <a:rPr lang="de-DE" dirty="0" err="1" smtClean="0"/>
              <a:t>for</a:t>
            </a:r>
            <a:r>
              <a:rPr lang="de-DE" dirty="0" smtClean="0"/>
              <a:t> an 060 Demo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Display </a:t>
            </a:r>
            <a:r>
              <a:rPr lang="de-DE" dirty="0" err="1" smtClean="0"/>
              <a:t>abstraction</a:t>
            </a:r>
            <a:r>
              <a:rPr lang="de-DE" dirty="0" smtClean="0"/>
              <a:t> (16:9)</a:t>
            </a:r>
          </a:p>
          <a:p>
            <a:pPr lvl="1"/>
            <a:r>
              <a:rPr lang="de-DE" dirty="0" smtClean="0"/>
              <a:t>APIs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demo-system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C2P on Amiga</a:t>
            </a:r>
          </a:p>
          <a:p>
            <a:pPr lvl="1"/>
            <a:r>
              <a:rPr lang="de-DE" dirty="0" err="1" smtClean="0"/>
              <a:t>Qt-based</a:t>
            </a:r>
            <a:r>
              <a:rPr lang="de-DE" dirty="0" smtClean="0"/>
              <a:t> </a:t>
            </a:r>
            <a:r>
              <a:rPr lang="de-DE" dirty="0" err="1" smtClean="0"/>
              <a:t>rewrite</a:t>
            </a:r>
            <a:r>
              <a:rPr lang="de-DE" dirty="0" smtClean="0"/>
              <a:t> on PC</a:t>
            </a:r>
          </a:p>
          <a:p>
            <a:r>
              <a:rPr lang="de-DE" dirty="0" smtClean="0"/>
              <a:t>Streaming </a:t>
            </a:r>
            <a:r>
              <a:rPr lang="de-DE" dirty="0" err="1" smtClean="0"/>
              <a:t>sound</a:t>
            </a:r>
            <a:endParaRPr lang="de-DE" dirty="0" smtClean="0"/>
          </a:p>
          <a:p>
            <a:pPr lvl="1"/>
            <a:r>
              <a:rPr lang="de-DE" dirty="0" smtClean="0"/>
              <a:t>ADPCM on Amiga</a:t>
            </a:r>
          </a:p>
          <a:p>
            <a:pPr lvl="1"/>
            <a:r>
              <a:rPr lang="de-DE" dirty="0" smtClean="0"/>
              <a:t>MP3 on PC</a:t>
            </a:r>
          </a:p>
          <a:p>
            <a:pPr lvl="2"/>
            <a:r>
              <a:rPr lang="de-DE" dirty="0" err="1" smtClean="0"/>
              <a:t>Musician</a:t>
            </a:r>
            <a:r>
              <a:rPr lang="de-DE" dirty="0" smtClean="0"/>
              <a:t> happy</a:t>
            </a:r>
          </a:p>
          <a:p>
            <a:pPr lvl="1"/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Build</a:t>
            </a:r>
            <a:r>
              <a:rPr lang="de-DE" dirty="0" smtClean="0"/>
              <a:t> </a:t>
            </a:r>
            <a:r>
              <a:rPr lang="de-DE" dirty="0" err="1" smtClean="0"/>
              <a:t>paths</a:t>
            </a:r>
            <a:endParaRPr lang="de-DE" dirty="0" smtClean="0"/>
          </a:p>
          <a:p>
            <a:pPr lvl="1"/>
            <a:r>
              <a:rPr lang="de-DE" dirty="0" err="1" smtClean="0"/>
              <a:t>For</a:t>
            </a:r>
            <a:r>
              <a:rPr lang="de-DE" dirty="0" smtClean="0"/>
              <a:t> PC in </a:t>
            </a:r>
            <a:r>
              <a:rPr lang="de-DE" dirty="0" err="1" smtClean="0"/>
              <a:t>Qt</a:t>
            </a:r>
            <a:r>
              <a:rPr lang="de-DE" dirty="0" smtClean="0"/>
              <a:t> </a:t>
            </a:r>
            <a:r>
              <a:rPr lang="de-DE" dirty="0" err="1" smtClean="0"/>
              <a:t>Creator</a:t>
            </a:r>
            <a:endParaRPr lang="de-DE" dirty="0" smtClean="0"/>
          </a:p>
          <a:p>
            <a:pPr lvl="1"/>
            <a:r>
              <a:rPr lang="de-DE" dirty="0" err="1" smtClean="0"/>
              <a:t>For</a:t>
            </a:r>
            <a:r>
              <a:rPr lang="de-DE" dirty="0" smtClean="0"/>
              <a:t> Amiga: </a:t>
            </a:r>
            <a:r>
              <a:rPr lang="de-DE" dirty="0" err="1" smtClean="0"/>
              <a:t>cross-compile</a:t>
            </a:r>
            <a:endParaRPr lang="de-DE" dirty="0" smtClean="0"/>
          </a:p>
          <a:p>
            <a:pPr lvl="2"/>
            <a:r>
              <a:rPr lang="de-DE" dirty="0" err="1" smtClean="0"/>
              <a:t>WinUAE</a:t>
            </a:r>
            <a:endParaRPr lang="de-DE" dirty="0" smtClean="0"/>
          </a:p>
          <a:p>
            <a:pPr lvl="2"/>
            <a:r>
              <a:rPr lang="de-DE" dirty="0" smtClean="0"/>
              <a:t>Real Amiga 060 (</a:t>
            </a:r>
            <a:r>
              <a:rPr lang="de-DE" dirty="0" err="1" smtClean="0"/>
              <a:t>important</a:t>
            </a:r>
            <a:r>
              <a:rPr lang="de-DE" dirty="0" smtClean="0"/>
              <a:t>!)</a:t>
            </a:r>
          </a:p>
          <a:p>
            <a:r>
              <a:rPr lang="de-DE" dirty="0" err="1" smtClean="0"/>
              <a:t>Misc</a:t>
            </a:r>
            <a:endParaRPr lang="de-DE" dirty="0" smtClean="0"/>
          </a:p>
          <a:p>
            <a:pPr lvl="1"/>
            <a:r>
              <a:rPr lang="de-DE" dirty="0" smtClean="0"/>
              <a:t>Network </a:t>
            </a:r>
            <a:r>
              <a:rPr lang="de-DE" dirty="0" err="1" smtClean="0"/>
              <a:t>share</a:t>
            </a:r>
            <a:endParaRPr lang="de-DE" dirty="0" smtClean="0"/>
          </a:p>
          <a:p>
            <a:pPr lvl="1"/>
            <a:r>
              <a:rPr lang="de-DE" dirty="0" smtClean="0"/>
              <a:t>Version </a:t>
            </a:r>
            <a:r>
              <a:rPr lang="de-DE" dirty="0" err="1" smtClean="0"/>
              <a:t>control</a:t>
            </a:r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Demosystem API </a:t>
            </a:r>
            <a:r>
              <a:rPr lang="de-DE" dirty="0" err="1" smtClean="0"/>
              <a:t>overview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Amiga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de-DE" dirty="0" smtClean="0"/>
              <a:t>PC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C2P </a:t>
            </a:r>
            <a:r>
              <a:rPr lang="de-DE" dirty="0" err="1" smtClean="0"/>
              <a:t>screenmodes</a:t>
            </a:r>
            <a:r>
              <a:rPr lang="de-DE" dirty="0" smtClean="0"/>
              <a:t> (25)</a:t>
            </a:r>
          </a:p>
          <a:p>
            <a:pPr lvl="1"/>
            <a:r>
              <a:rPr lang="de-DE" dirty="0" smtClean="0"/>
              <a:t>also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Copper-gradients</a:t>
            </a:r>
            <a:r>
              <a:rPr lang="de-DE" dirty="0" smtClean="0"/>
              <a:t>, </a:t>
            </a:r>
            <a:r>
              <a:rPr lang="de-DE" dirty="0" err="1" smtClean="0"/>
              <a:t>saturation</a:t>
            </a:r>
            <a:r>
              <a:rPr lang="de-DE" dirty="0" smtClean="0"/>
              <a:t>, </a:t>
            </a:r>
            <a:r>
              <a:rPr lang="de-DE" dirty="0" err="1" smtClean="0"/>
              <a:t>truecolour</a:t>
            </a:r>
            <a:r>
              <a:rPr lang="de-DE" dirty="0" smtClean="0"/>
              <a:t>, OCS</a:t>
            </a:r>
          </a:p>
          <a:p>
            <a:r>
              <a:rPr lang="de-DE" dirty="0" smtClean="0"/>
              <a:t>Rocket-Integration</a:t>
            </a:r>
          </a:p>
          <a:p>
            <a:r>
              <a:rPr lang="de-DE" dirty="0" smtClean="0"/>
              <a:t>Streaming </a:t>
            </a:r>
            <a:r>
              <a:rPr lang="de-DE" dirty="0" err="1" smtClean="0"/>
              <a:t>audio</a:t>
            </a:r>
            <a:endParaRPr lang="de-DE" dirty="0" smtClean="0"/>
          </a:p>
          <a:p>
            <a:r>
              <a:rPr lang="de-DE" dirty="0" err="1" smtClean="0"/>
              <a:t>Profiler</a:t>
            </a:r>
            <a:endParaRPr lang="de-DE" dirty="0" smtClean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 err="1" smtClean="0"/>
              <a:t>Compatible</a:t>
            </a:r>
            <a:r>
              <a:rPr lang="de-DE" dirty="0" smtClean="0"/>
              <a:t> on API-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1"/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emulation</a:t>
            </a:r>
            <a:endParaRPr lang="de-DE" dirty="0" smtClean="0"/>
          </a:p>
          <a:p>
            <a:r>
              <a:rPr lang="de-DE" dirty="0" smtClean="0"/>
              <a:t>Rocket-Integration</a:t>
            </a:r>
          </a:p>
          <a:p>
            <a:r>
              <a:rPr lang="de-DE" dirty="0" smtClean="0"/>
              <a:t>Profile Viewer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Typical</a:t>
            </a:r>
            <a:r>
              <a:rPr lang="de-DE" dirty="0" smtClean="0"/>
              <a:t> </a:t>
            </a:r>
            <a:r>
              <a:rPr lang="de-DE" dirty="0" err="1" smtClean="0"/>
              <a:t>Use-Cases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PC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de-DE" dirty="0" smtClean="0"/>
              <a:t>Amiga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r>
              <a:rPr lang="de-DE" dirty="0" smtClean="0"/>
              <a:t>Code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tweak</a:t>
            </a:r>
            <a:r>
              <a:rPr lang="de-DE" dirty="0" smtClean="0"/>
              <a:t> </a:t>
            </a:r>
            <a:r>
              <a:rPr lang="de-DE" dirty="0" err="1" smtClean="0"/>
              <a:t>effects</a:t>
            </a:r>
            <a:endParaRPr lang="de-DE" dirty="0" smtClean="0"/>
          </a:p>
          <a:p>
            <a:pPr lvl="1"/>
            <a:r>
              <a:rPr lang="de-DE" dirty="0" smtClean="0"/>
              <a:t>Auto-</a:t>
            </a:r>
            <a:r>
              <a:rPr lang="de-DE" dirty="0" err="1" smtClean="0"/>
              <a:t>reload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assets</a:t>
            </a:r>
            <a:endParaRPr lang="de-DE" dirty="0" smtClean="0"/>
          </a:p>
          <a:p>
            <a:pPr lvl="2"/>
            <a:r>
              <a:rPr lang="de-DE" dirty="0" smtClean="0"/>
              <a:t>Graphics </a:t>
            </a:r>
            <a:r>
              <a:rPr lang="de-DE" dirty="0" err="1" smtClean="0"/>
              <a:t>guy</a:t>
            </a:r>
            <a:r>
              <a:rPr lang="de-DE" dirty="0" smtClean="0"/>
              <a:t> happy</a:t>
            </a:r>
          </a:p>
          <a:p>
            <a:r>
              <a:rPr lang="de-DE" dirty="0" err="1" smtClean="0"/>
              <a:t>Integrate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time </a:t>
            </a:r>
            <a:r>
              <a:rPr lang="de-DE" dirty="0" err="1" smtClean="0"/>
              <a:t>demo</a:t>
            </a:r>
            <a:endParaRPr lang="de-DE" dirty="0" smtClean="0"/>
          </a:p>
          <a:p>
            <a:pPr lvl="1"/>
            <a:r>
              <a:rPr lang="de-DE" dirty="0" err="1" smtClean="0"/>
              <a:t>Again</a:t>
            </a:r>
            <a:r>
              <a:rPr lang="de-DE" dirty="0" smtClean="0"/>
              <a:t>: </a:t>
            </a:r>
            <a:r>
              <a:rPr lang="de-DE" dirty="0" err="1" smtClean="0"/>
              <a:t>demo</a:t>
            </a:r>
            <a:r>
              <a:rPr lang="de-DE" dirty="0" smtClean="0"/>
              <a:t> </a:t>
            </a:r>
            <a:r>
              <a:rPr lang="de-DE" dirty="0" err="1" smtClean="0"/>
              <a:t>runs</a:t>
            </a:r>
            <a:r>
              <a:rPr lang="de-DE" dirty="0" smtClean="0"/>
              <a:t> native</a:t>
            </a:r>
          </a:p>
          <a:p>
            <a:pPr lvl="1"/>
            <a:r>
              <a:rPr lang="de-DE" dirty="0" smtClean="0"/>
              <a:t>Rocket </a:t>
            </a:r>
            <a:r>
              <a:rPr lang="de-DE" dirty="0" err="1" smtClean="0"/>
              <a:t>editor</a:t>
            </a:r>
            <a:endParaRPr lang="de-DE" dirty="0" smtClean="0"/>
          </a:p>
          <a:p>
            <a:r>
              <a:rPr lang="de-DE" dirty="0" smtClean="0"/>
              <a:t>Run </a:t>
            </a:r>
            <a:r>
              <a:rPr lang="de-DE" dirty="0" err="1" smtClean="0"/>
              <a:t>WinUAE</a:t>
            </a:r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 err="1" smtClean="0"/>
              <a:t>WinUAE</a:t>
            </a:r>
            <a:endParaRPr lang="de-DE" dirty="0" smtClean="0"/>
          </a:p>
          <a:p>
            <a:pPr lvl="1"/>
            <a:r>
              <a:rPr lang="de-DE" dirty="0" smtClean="0"/>
              <a:t>Test </a:t>
            </a:r>
            <a:r>
              <a:rPr lang="de-DE" dirty="0" err="1" smtClean="0"/>
              <a:t>compiles</a:t>
            </a:r>
            <a:r>
              <a:rPr lang="de-DE" dirty="0" smtClean="0"/>
              <a:t>, </a:t>
            </a:r>
            <a:r>
              <a:rPr lang="de-DE" dirty="0" err="1" smtClean="0"/>
              <a:t>effects</a:t>
            </a:r>
            <a:r>
              <a:rPr lang="de-DE" dirty="0" smtClean="0"/>
              <a:t>, </a:t>
            </a:r>
            <a:r>
              <a:rPr lang="de-DE" dirty="0" err="1" smtClean="0"/>
              <a:t>demo</a:t>
            </a:r>
            <a:endParaRPr lang="de-DE" dirty="0" smtClean="0"/>
          </a:p>
          <a:p>
            <a:pPr lvl="2"/>
            <a:r>
              <a:rPr lang="de-DE" dirty="0" smtClean="0"/>
              <a:t>Eye-</a:t>
            </a:r>
            <a:r>
              <a:rPr lang="de-DE" dirty="0" err="1" smtClean="0"/>
              <a:t>balling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errors</a:t>
            </a:r>
            <a:endParaRPr lang="de-DE" dirty="0" smtClean="0"/>
          </a:p>
          <a:p>
            <a:pPr lvl="1"/>
            <a:r>
              <a:rPr lang="de-DE" dirty="0" err="1" smtClean="0"/>
              <a:t>Approximate</a:t>
            </a:r>
            <a:r>
              <a:rPr lang="de-DE" dirty="0" smtClean="0"/>
              <a:t> </a:t>
            </a:r>
            <a:r>
              <a:rPr lang="de-DE" dirty="0" err="1" smtClean="0"/>
              <a:t>performance</a:t>
            </a:r>
            <a:endParaRPr lang="de-DE" dirty="0" smtClean="0"/>
          </a:p>
          <a:p>
            <a:pPr lvl="2"/>
            <a:r>
              <a:rPr lang="de-DE" dirty="0" smtClean="0"/>
              <a:t>CPU Speed </a:t>
            </a:r>
            <a:r>
              <a:rPr lang="de-DE" dirty="0" err="1" smtClean="0"/>
              <a:t>setting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350%</a:t>
            </a:r>
          </a:p>
          <a:p>
            <a:r>
              <a:rPr lang="de-DE" dirty="0" smtClean="0"/>
              <a:t>Real Amiga</a:t>
            </a:r>
          </a:p>
          <a:p>
            <a:pPr lvl="1"/>
            <a:r>
              <a:rPr lang="de-DE" dirty="0" smtClean="0"/>
              <a:t>Check on CRT</a:t>
            </a:r>
          </a:p>
          <a:p>
            <a:pPr lvl="1"/>
            <a:r>
              <a:rPr lang="de-DE" dirty="0" smtClean="0"/>
              <a:t>Profiling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Live-Demo </a:t>
            </a:r>
            <a:r>
              <a:rPr lang="de-DE" dirty="0" err="1" smtClean="0"/>
              <a:t>now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19" name="Bildplatzhalter 18" descr="rocket4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703" b="70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Beam Riders </a:t>
            </a:r>
            <a:r>
              <a:rPr lang="de-DE" dirty="0" err="1" smtClean="0"/>
              <a:t>explained</a:t>
            </a:r>
            <a:endParaRPr lang="de-DE" dirty="0"/>
          </a:p>
        </p:txBody>
      </p:sp>
      <p:pic>
        <p:nvPicPr>
          <p:cNvPr id="8" name="Bildplatzhalter 7" descr="dithering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5415" b="15415"/>
          <a:stretch>
            <a:fillRect/>
          </a:stretch>
        </p:blipFill>
        <p:spPr/>
      </p:pic>
      <p:sp>
        <p:nvSpPr>
          <p:cNvPr id="7" name="Textplatzhalt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15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Motivations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800" b="1" dirty="0" smtClean="0">
                <a:solidFill>
                  <a:srgbClr val="464653"/>
                </a:solidFill>
                <a:latin typeface="Bookman Old Style" charset="0"/>
              </a:rPr>
              <a:t>„</a:t>
            </a:r>
            <a:r>
              <a:rPr lang="en-US" sz="2800" dirty="0" smtClean="0"/>
              <a:t>Let's visit that party and bring a demo along!“</a:t>
            </a:r>
          </a:p>
          <a:p>
            <a:pPr lvl="1"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500" dirty="0" smtClean="0"/>
              <a:t>not much time</a:t>
            </a:r>
          </a:p>
          <a:p>
            <a:pPr lvl="1"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500" dirty="0" smtClean="0"/>
              <a:t>not much content</a:t>
            </a:r>
          </a:p>
          <a:p>
            <a:pPr lvl="1"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500" dirty="0" smtClean="0"/>
              <a:t>visual limitations (low resolution, few colors)</a:t>
            </a:r>
          </a:p>
          <a:p>
            <a:pPr lvl="1"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500" dirty="0" smtClean="0"/>
              <a:t>how can we stand out?</a:t>
            </a:r>
          </a:p>
          <a:p>
            <a:pPr lvl="1"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2500" dirty="0" smtClean="0"/>
          </a:p>
          <a:p>
            <a:pPr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800" dirty="0" smtClean="0"/>
              <a:t>Aesthetic approaches</a:t>
            </a:r>
          </a:p>
          <a:p>
            <a:pPr lvl="1"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500" dirty="0" smtClean="0"/>
              <a:t>Dithering</a:t>
            </a:r>
          </a:p>
          <a:p>
            <a:pPr lvl="1"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500" dirty="0" err="1" smtClean="0"/>
              <a:t>Antialiasing</a:t>
            </a:r>
            <a:endParaRPr lang="en-US" sz="2500" dirty="0" smtClean="0"/>
          </a:p>
          <a:p>
            <a:pPr lvl="1"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500" dirty="0" err="1" smtClean="0"/>
              <a:t>Subpixel</a:t>
            </a:r>
            <a:r>
              <a:rPr lang="en-US" sz="2500" dirty="0" smtClean="0"/>
              <a:t> Rendering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Dithering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8" name="Inhaltsplatzhalter 7" descr="dithering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60150" t="43502" r="7041" b="24174"/>
          <a:stretch>
            <a:fillRect/>
          </a:stretch>
        </p:blipFill>
        <p:spPr>
          <a:xfrm>
            <a:off x="1043608" y="885263"/>
            <a:ext cx="6984776" cy="38707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Antialiasing</a:t>
            </a:r>
            <a:endParaRPr lang="de-DE" dirty="0"/>
          </a:p>
        </p:txBody>
      </p:sp>
      <p:pic>
        <p:nvPicPr>
          <p:cNvPr id="8" name="Bildplatzhalter 7" descr="aa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5415" b="15415"/>
          <a:stretch>
            <a:fillRect/>
          </a:stretch>
        </p:blipFill>
        <p:spPr/>
      </p:pic>
      <p:sp>
        <p:nvSpPr>
          <p:cNvPr id="7" name="Textplatzhalt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18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Antialiasing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2"/>
          </p:nvPr>
        </p:nvSpPr>
        <p:spPr>
          <a:xfrm>
            <a:off x="3923928" y="912114"/>
            <a:ext cx="4749918" cy="370332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de-DE" sz="2800" dirty="0" smtClean="0">
                <a:solidFill>
                  <a:srgbClr val="464653"/>
                </a:solidFill>
              </a:rPr>
              <a:t>Multisampling </a:t>
            </a:r>
            <a:r>
              <a:rPr lang="de-DE" sz="2800" dirty="0" err="1" smtClean="0">
                <a:solidFill>
                  <a:srgbClr val="464653"/>
                </a:solidFill>
              </a:rPr>
              <a:t>is</a:t>
            </a:r>
            <a:r>
              <a:rPr lang="de-DE" sz="2800" dirty="0" smtClean="0">
                <a:solidFill>
                  <a:srgbClr val="464653"/>
                </a:solidFill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</a:rPr>
              <a:t>much</a:t>
            </a:r>
            <a:r>
              <a:rPr lang="de-DE" sz="2800" dirty="0" smtClean="0">
                <a:solidFill>
                  <a:srgbClr val="464653"/>
                </a:solidFill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</a:rPr>
              <a:t>too</a:t>
            </a:r>
            <a:r>
              <a:rPr lang="de-DE" sz="2800" dirty="0" smtClean="0">
                <a:solidFill>
                  <a:srgbClr val="464653"/>
                </a:solidFill>
              </a:rPr>
              <a:t> expensive!</a:t>
            </a: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de-DE" sz="2800" dirty="0" smtClean="0">
              <a:solidFill>
                <a:srgbClr val="464653"/>
              </a:solidFill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de-DE" sz="2800" dirty="0" smtClean="0">
                <a:solidFill>
                  <a:srgbClr val="464653"/>
                </a:solidFill>
              </a:rPr>
              <a:t>Smooth </a:t>
            </a:r>
            <a:r>
              <a:rPr lang="de-DE" sz="2800" dirty="0" err="1" smtClean="0">
                <a:solidFill>
                  <a:srgbClr val="464653"/>
                </a:solidFill>
              </a:rPr>
              <a:t>the</a:t>
            </a:r>
            <a:r>
              <a:rPr lang="de-DE" sz="2800" dirty="0" smtClean="0">
                <a:solidFill>
                  <a:srgbClr val="464653"/>
                </a:solidFill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</a:rPr>
              <a:t>edges</a:t>
            </a:r>
            <a:r>
              <a:rPr lang="de-DE" sz="2800" dirty="0" smtClean="0">
                <a:solidFill>
                  <a:srgbClr val="464653"/>
                </a:solidFill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</a:rPr>
              <a:t>with</a:t>
            </a:r>
            <a:r>
              <a:rPr lang="de-DE" sz="2800" dirty="0" smtClean="0">
                <a:solidFill>
                  <a:srgbClr val="464653"/>
                </a:solidFill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</a:rPr>
              <a:t>antialiased</a:t>
            </a:r>
            <a:r>
              <a:rPr lang="de-DE" sz="2800" dirty="0" smtClean="0">
                <a:solidFill>
                  <a:srgbClr val="464653"/>
                </a:solidFill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</a:rPr>
              <a:t>lines</a:t>
            </a:r>
            <a:endParaRPr lang="de-DE" sz="2800" dirty="0" smtClean="0">
              <a:solidFill>
                <a:srgbClr val="464653"/>
              </a:solidFill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de-DE" sz="2800" dirty="0" smtClean="0">
              <a:solidFill>
                <a:srgbClr val="464653"/>
              </a:solidFill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de-DE" sz="2800" dirty="0" smtClean="0">
                <a:solidFill>
                  <a:srgbClr val="464653"/>
                </a:solidFill>
              </a:rPr>
              <a:t>Line </a:t>
            </a:r>
            <a:r>
              <a:rPr lang="de-DE" sz="2800" dirty="0" err="1" smtClean="0">
                <a:solidFill>
                  <a:srgbClr val="464653"/>
                </a:solidFill>
              </a:rPr>
              <a:t>routine</a:t>
            </a:r>
            <a:r>
              <a:rPr lang="de-DE" sz="2800" dirty="0" smtClean="0">
                <a:solidFill>
                  <a:srgbClr val="464653"/>
                </a:solidFill>
              </a:rPr>
              <a:t> must </a:t>
            </a:r>
            <a:r>
              <a:rPr lang="de-DE" sz="2800" dirty="0" err="1" smtClean="0">
                <a:solidFill>
                  <a:srgbClr val="464653"/>
                </a:solidFill>
              </a:rPr>
              <a:t>have</a:t>
            </a:r>
            <a:r>
              <a:rPr lang="de-DE" sz="2800" dirty="0" smtClean="0">
                <a:solidFill>
                  <a:srgbClr val="464653"/>
                </a:solidFill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</a:rPr>
              <a:t>exactly</a:t>
            </a:r>
            <a:r>
              <a:rPr lang="de-DE" sz="2800" dirty="0" smtClean="0">
                <a:solidFill>
                  <a:srgbClr val="464653"/>
                </a:solidFill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</a:rPr>
              <a:t>the</a:t>
            </a:r>
            <a:r>
              <a:rPr lang="de-DE" sz="2800" dirty="0" smtClean="0">
                <a:solidFill>
                  <a:srgbClr val="464653"/>
                </a:solidFill>
              </a:rPr>
              <a:t> same </a:t>
            </a:r>
            <a:r>
              <a:rPr lang="de-DE" sz="2800" dirty="0" err="1" smtClean="0">
                <a:solidFill>
                  <a:srgbClr val="464653"/>
                </a:solidFill>
              </a:rPr>
              <a:t>rounding</a:t>
            </a:r>
            <a:r>
              <a:rPr lang="de-DE" sz="2800" dirty="0" smtClean="0">
                <a:solidFill>
                  <a:srgbClr val="464653"/>
                </a:solidFill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</a:rPr>
              <a:t>as</a:t>
            </a:r>
            <a:r>
              <a:rPr lang="de-DE" sz="2800" dirty="0" smtClean="0">
                <a:solidFill>
                  <a:srgbClr val="464653"/>
                </a:solidFill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</a:rPr>
              <a:t>poly-filler</a:t>
            </a:r>
            <a:r>
              <a:rPr lang="de-DE" sz="2800" dirty="0" smtClean="0">
                <a:solidFill>
                  <a:srgbClr val="464653"/>
                </a:solidFill>
              </a:rPr>
              <a:t>!</a:t>
            </a: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de-DE" sz="2800" dirty="0" smtClean="0">
              <a:solidFill>
                <a:srgbClr val="464653"/>
              </a:solidFill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de-DE" sz="2800" dirty="0" smtClean="0">
                <a:solidFill>
                  <a:srgbClr val="464653"/>
                </a:solidFill>
              </a:rPr>
              <a:t>Line </a:t>
            </a:r>
            <a:r>
              <a:rPr lang="de-DE" sz="2800" dirty="0" err="1" smtClean="0">
                <a:solidFill>
                  <a:srgbClr val="464653"/>
                </a:solidFill>
              </a:rPr>
              <a:t>exactly</a:t>
            </a:r>
            <a:r>
              <a:rPr lang="de-DE" sz="2800" dirty="0" smtClean="0">
                <a:solidFill>
                  <a:srgbClr val="464653"/>
                </a:solidFill>
              </a:rPr>
              <a:t> on </a:t>
            </a:r>
            <a:r>
              <a:rPr lang="de-DE" sz="2800" dirty="0" err="1" smtClean="0">
                <a:solidFill>
                  <a:srgbClr val="464653"/>
                </a:solidFill>
              </a:rPr>
              <a:t>two</a:t>
            </a:r>
            <a:r>
              <a:rPr lang="de-DE" sz="2800" dirty="0" smtClean="0">
                <a:solidFill>
                  <a:srgbClr val="464653"/>
                </a:solidFill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</a:rPr>
              <a:t>neighboring</a:t>
            </a:r>
            <a:r>
              <a:rPr lang="de-DE" sz="2800" dirty="0" smtClean="0">
                <a:solidFill>
                  <a:srgbClr val="464653"/>
                </a:solidFill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</a:rPr>
              <a:t>triangles</a:t>
            </a:r>
            <a:endParaRPr lang="de-DE" sz="2800" dirty="0" smtClean="0">
              <a:solidFill>
                <a:srgbClr val="464653"/>
              </a:solidFill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de-DE" sz="2800" dirty="0" smtClean="0">
              <a:solidFill>
                <a:srgbClr val="464653"/>
              </a:solidFill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de-DE" sz="2800" dirty="0" smtClean="0">
                <a:solidFill>
                  <a:srgbClr val="464653"/>
                </a:solidFill>
              </a:rPr>
              <a:t>Read 2 </a:t>
            </a:r>
            <a:r>
              <a:rPr lang="de-DE" sz="2800" dirty="0" err="1" smtClean="0">
                <a:solidFill>
                  <a:srgbClr val="464653"/>
                </a:solidFill>
              </a:rPr>
              <a:t>screen</a:t>
            </a:r>
            <a:r>
              <a:rPr lang="de-DE" sz="2800" dirty="0" smtClean="0">
                <a:solidFill>
                  <a:srgbClr val="464653"/>
                </a:solidFill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</a:rPr>
              <a:t>pixels</a:t>
            </a:r>
            <a:r>
              <a:rPr lang="de-DE" sz="2800" dirty="0" smtClean="0">
                <a:solidFill>
                  <a:srgbClr val="464653"/>
                </a:solidFill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</a:rPr>
              <a:t>and</a:t>
            </a:r>
            <a:r>
              <a:rPr lang="de-DE" sz="2800" dirty="0" smtClean="0">
                <a:solidFill>
                  <a:srgbClr val="464653"/>
                </a:solidFill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</a:rPr>
              <a:t>interpolate</a:t>
            </a:r>
            <a:r>
              <a:rPr lang="de-DE" sz="2800" dirty="0" smtClean="0">
                <a:solidFill>
                  <a:srgbClr val="464653"/>
                </a:solidFill>
              </a:rPr>
              <a:t/>
            </a:r>
            <a:br>
              <a:rPr lang="de-DE" sz="2800" dirty="0" smtClean="0">
                <a:solidFill>
                  <a:srgbClr val="464653"/>
                </a:solidFill>
              </a:rPr>
            </a:br>
            <a:r>
              <a:rPr lang="de-DE" sz="2800" dirty="0" err="1" smtClean="0">
                <a:solidFill>
                  <a:srgbClr val="464653"/>
                </a:solidFill>
              </a:rPr>
              <a:t>acording</a:t>
            </a:r>
            <a:r>
              <a:rPr lang="de-DE" sz="2800" dirty="0" smtClean="0">
                <a:solidFill>
                  <a:srgbClr val="464653"/>
                </a:solidFill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</a:rPr>
              <a:t>to</a:t>
            </a:r>
            <a:r>
              <a:rPr lang="de-DE" sz="2800" dirty="0" smtClean="0">
                <a:solidFill>
                  <a:srgbClr val="464653"/>
                </a:solidFill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</a:rPr>
              <a:t>lines</a:t>
            </a:r>
            <a:r>
              <a:rPr lang="de-DE" sz="2800" dirty="0" smtClean="0">
                <a:solidFill>
                  <a:srgbClr val="464653"/>
                </a:solidFill>
              </a:rPr>
              <a:t> x-</a:t>
            </a:r>
            <a:r>
              <a:rPr lang="de-DE" sz="2800" dirty="0" err="1" smtClean="0">
                <a:solidFill>
                  <a:srgbClr val="464653"/>
                </a:solidFill>
              </a:rPr>
              <a:t>coordinate</a:t>
            </a:r>
            <a:endParaRPr lang="de-DE" sz="2800" dirty="0" smtClean="0">
              <a:solidFill>
                <a:srgbClr val="464653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788" y="1000125"/>
            <a:ext cx="3357562" cy="36306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Overview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Comparing</a:t>
            </a:r>
            <a:r>
              <a:rPr lang="de-DE" dirty="0" smtClean="0"/>
              <a:t> „back </a:t>
            </a:r>
            <a:r>
              <a:rPr lang="de-DE" dirty="0" err="1" smtClean="0"/>
              <a:t>then</a:t>
            </a:r>
            <a:r>
              <a:rPr lang="de-DE" dirty="0" smtClean="0"/>
              <a:t>“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now</a:t>
            </a:r>
            <a:endParaRPr lang="de-DE" dirty="0" smtClean="0"/>
          </a:p>
          <a:p>
            <a:r>
              <a:rPr lang="de-DE" dirty="0" smtClean="0"/>
              <a:t>Cross-Development </a:t>
            </a:r>
            <a:r>
              <a:rPr lang="de-DE" dirty="0" err="1" smtClean="0"/>
              <a:t>why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how</a:t>
            </a:r>
            <a:endParaRPr lang="de-DE" dirty="0" smtClean="0"/>
          </a:p>
          <a:p>
            <a:pPr lvl="1"/>
            <a:r>
              <a:rPr lang="de-DE" dirty="0" smtClean="0"/>
              <a:t>Toolchain </a:t>
            </a:r>
            <a:r>
              <a:rPr lang="de-DE" dirty="0" err="1" smtClean="0"/>
              <a:t>walkthrough</a:t>
            </a:r>
            <a:endParaRPr lang="de-DE" dirty="0" smtClean="0"/>
          </a:p>
          <a:p>
            <a:pPr lvl="1"/>
            <a:r>
              <a:rPr lang="de-DE" dirty="0" err="1" smtClean="0"/>
              <a:t>Syncing</a:t>
            </a:r>
            <a:endParaRPr lang="de-DE" dirty="0" smtClean="0"/>
          </a:p>
          <a:p>
            <a:pPr lvl="1"/>
            <a:r>
              <a:rPr lang="de-DE" dirty="0" smtClean="0"/>
              <a:t>Live-Demo</a:t>
            </a:r>
          </a:p>
          <a:p>
            <a:r>
              <a:rPr lang="de-DE" dirty="0" smtClean="0"/>
              <a:t>Beam Riders </a:t>
            </a:r>
            <a:r>
              <a:rPr lang="de-DE" dirty="0" err="1" smtClean="0"/>
              <a:t>effects</a:t>
            </a:r>
            <a:r>
              <a:rPr lang="de-DE" dirty="0" smtClean="0"/>
              <a:t> </a:t>
            </a:r>
            <a:r>
              <a:rPr lang="de-DE" dirty="0" err="1" smtClean="0"/>
              <a:t>explained</a:t>
            </a:r>
            <a:endParaRPr lang="de-DE" dirty="0" smtClean="0"/>
          </a:p>
          <a:p>
            <a:pPr marL="548640" lvl="2">
              <a:spcBef>
                <a:spcPts val="600"/>
              </a:spcBef>
              <a:buClr>
                <a:schemeClr val="accent1"/>
              </a:buClr>
            </a:pPr>
            <a:r>
              <a:rPr lang="de-DE" dirty="0" smtClean="0"/>
              <a:t>Profiling</a:t>
            </a:r>
          </a:p>
          <a:p>
            <a:pPr marL="548640" lvl="2">
              <a:spcBef>
                <a:spcPts val="600"/>
              </a:spcBef>
              <a:buClr>
                <a:schemeClr val="accent1"/>
              </a:buClr>
            </a:pPr>
            <a:r>
              <a:rPr lang="de-DE" dirty="0" smtClean="0"/>
              <a:t>Code </a:t>
            </a:r>
            <a:r>
              <a:rPr lang="de-DE" dirty="0" err="1" smtClean="0"/>
              <a:t>Optimizations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Antialiasing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2"/>
          </p:nvPr>
        </p:nvSpPr>
        <p:spPr>
          <a:xfrm>
            <a:off x="3923928" y="912114"/>
            <a:ext cx="4749918" cy="3703320"/>
          </a:xfrm>
        </p:spPr>
        <p:txBody>
          <a:bodyPr>
            <a:normAutofit/>
          </a:bodyPr>
          <a:lstStyle/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de-DE" sz="2000" dirty="0" smtClean="0">
                <a:solidFill>
                  <a:srgbClr val="464653"/>
                </a:solidFill>
              </a:rPr>
              <a:t>The same </a:t>
            </a:r>
            <a:r>
              <a:rPr lang="de-DE" sz="2000" dirty="0" err="1" smtClean="0">
                <a:solidFill>
                  <a:srgbClr val="464653"/>
                </a:solidFill>
              </a:rPr>
              <a:t>for</a:t>
            </a:r>
            <a:r>
              <a:rPr lang="de-DE" sz="2000" dirty="0" smtClean="0">
                <a:solidFill>
                  <a:srgbClr val="464653"/>
                </a:solidFill>
              </a:rPr>
              <a:t> horizontal </a:t>
            </a:r>
            <a:r>
              <a:rPr lang="de-DE" sz="2000" dirty="0" err="1" smtClean="0">
                <a:solidFill>
                  <a:srgbClr val="464653"/>
                </a:solidFill>
              </a:rPr>
              <a:t>lines</a:t>
            </a:r>
            <a:r>
              <a:rPr lang="de-DE" sz="2000" dirty="0" smtClean="0">
                <a:solidFill>
                  <a:srgbClr val="464653"/>
                </a:solidFill>
              </a:rPr>
              <a:t>...</a:t>
            </a: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de-DE" sz="2000" dirty="0" smtClean="0">
              <a:solidFill>
                <a:srgbClr val="464653"/>
              </a:solidFill>
              <a:latin typeface="Bookman Old Style" charset="0"/>
            </a:endParaRPr>
          </a:p>
          <a:p>
            <a:endParaRPr lang="de-DE" sz="20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976313"/>
            <a:ext cx="3384550" cy="36591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Subpixel</a:t>
            </a:r>
            <a:r>
              <a:rPr lang="de-DE" dirty="0" smtClean="0"/>
              <a:t> </a:t>
            </a:r>
            <a:r>
              <a:rPr lang="de-DE" dirty="0" err="1" smtClean="0"/>
              <a:t>rendering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21</a:t>
            </a:fld>
            <a:endParaRPr lang="de-DE"/>
          </a:p>
        </p:txBody>
      </p:sp>
      <p:pic>
        <p:nvPicPr>
          <p:cNvPr id="13" name="Bildplatzhalter 12" descr="sp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5415" b="1541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"/>
            <a:ext cx="8229600" cy="74295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>
                <a:solidFill>
                  <a:srgbClr val="464653"/>
                </a:solidFill>
                <a:latin typeface="Bookman Old Style" charset="0"/>
              </a:rPr>
              <a:t>Subpixel rendering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981075"/>
            <a:ext cx="3240088" cy="32400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5450" y="982663"/>
            <a:ext cx="3240088" cy="32400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03238" y="4248150"/>
            <a:ext cx="3168650" cy="2889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0080" rIns="0" bIns="0" anchor="ctr"/>
          <a:lstStyle/>
          <a:p>
            <a:pPr marL="548640" lvl="1" indent="-274320" algn="ctr">
              <a:lnSpc>
                <a:spcPct val="80000"/>
              </a:lnSpc>
              <a:spcBef>
                <a:spcPts val="500"/>
              </a:spcBef>
              <a:buClr>
                <a:schemeClr val="accent2"/>
              </a:buClr>
              <a:buSzPct val="76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1600" dirty="0" err="1" smtClean="0">
                <a:solidFill>
                  <a:schemeClr val="tx2"/>
                </a:solidFill>
              </a:rPr>
              <a:t>Smoothly</a:t>
            </a:r>
            <a:r>
              <a:rPr lang="de-DE" sz="1600" dirty="0" smtClean="0">
                <a:solidFill>
                  <a:schemeClr val="tx2"/>
                </a:solidFill>
              </a:rPr>
              <a:t> </a:t>
            </a:r>
            <a:r>
              <a:rPr lang="de-DE" sz="1600" dirty="0" err="1" smtClean="0">
                <a:solidFill>
                  <a:schemeClr val="tx2"/>
                </a:solidFill>
              </a:rPr>
              <a:t>blend</a:t>
            </a:r>
            <a:r>
              <a:rPr lang="de-DE" sz="1600" dirty="0" smtClean="0">
                <a:solidFill>
                  <a:schemeClr val="tx2"/>
                </a:solidFill>
              </a:rPr>
              <a:t> </a:t>
            </a:r>
            <a:r>
              <a:rPr lang="de-DE" sz="1600" dirty="0" err="1" smtClean="0">
                <a:solidFill>
                  <a:schemeClr val="tx2"/>
                </a:solidFill>
              </a:rPr>
              <a:t>through</a:t>
            </a:r>
            <a:r>
              <a:rPr lang="de-DE" sz="1600" dirty="0" smtClean="0">
                <a:solidFill>
                  <a:schemeClr val="tx2"/>
                </a:solidFill>
              </a:rPr>
              <a:t> </a:t>
            </a:r>
            <a:r>
              <a:rPr lang="de-DE" sz="1600" dirty="0" err="1" smtClean="0">
                <a:solidFill>
                  <a:schemeClr val="tx2"/>
                </a:solidFill>
              </a:rPr>
              <a:t>pixels</a:t>
            </a:r>
            <a:endParaRPr lang="de-DE" sz="1600" dirty="0" smtClean="0">
              <a:solidFill>
                <a:schemeClr val="tx2"/>
              </a:solidFill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253170" y="4233863"/>
            <a:ext cx="3272680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0080" rIns="0" bIns="0" anchor="ctr"/>
          <a:lstStyle/>
          <a:p>
            <a:pPr marL="548640" lvl="1" indent="-274320" algn="ctr">
              <a:lnSpc>
                <a:spcPct val="80000"/>
              </a:lnSpc>
              <a:spcBef>
                <a:spcPts val="500"/>
              </a:spcBef>
              <a:buClr>
                <a:schemeClr val="accent2"/>
              </a:buClr>
              <a:buSzPct val="76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1600" dirty="0" smtClean="0">
                <a:solidFill>
                  <a:schemeClr val="tx2"/>
                </a:solidFill>
              </a:rPr>
              <a:t>Moves only by whole pixels, slow movements are not possible</a:t>
            </a:r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12648" y="4767263"/>
            <a:ext cx="1981200" cy="274320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22</a:t>
            </a:fld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Subpixel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Rendering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74558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Bilinear </a:t>
            </a: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filtering</a:t>
            </a: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is</a:t>
            </a: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too</a:t>
            </a: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 expensive</a:t>
            </a: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Let's</a:t>
            </a: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precalculate</a:t>
            </a: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:</a:t>
            </a: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Just </a:t>
            </a: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need</a:t>
            </a: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to</a:t>
            </a: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copy</a:t>
            </a: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this</a:t>
            </a: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to</a:t>
            </a: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screen</a:t>
            </a: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endParaRPr lang="de-DE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211710"/>
            <a:ext cx="6445026" cy="127885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7" name="Textfeld 6"/>
          <p:cNvSpPr txBox="1"/>
          <p:nvPr/>
        </p:nvSpPr>
        <p:spPr>
          <a:xfrm>
            <a:off x="2051720" y="3579863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X=0,0</a:t>
            </a:r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3347864" y="3579862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X=0,25</a:t>
            </a:r>
            <a:endParaRPr lang="de-DE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4716016" y="3579862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X=0,5</a:t>
            </a:r>
            <a:endParaRPr lang="de-DE" sz="1400" dirty="0"/>
          </a:p>
        </p:txBody>
      </p:sp>
      <p:sp>
        <p:nvSpPr>
          <p:cNvPr id="10" name="Textfeld 9"/>
          <p:cNvSpPr txBox="1"/>
          <p:nvPr/>
        </p:nvSpPr>
        <p:spPr>
          <a:xfrm>
            <a:off x="6012160" y="3579862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X=0,75</a:t>
            </a:r>
            <a:endParaRPr lang="de-DE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7380312" y="3579862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X=1,0</a:t>
            </a:r>
            <a:endParaRPr lang="de-DE" sz="1400" dirty="0"/>
          </a:p>
        </p:txBody>
      </p:sp>
      <p:pic>
        <p:nvPicPr>
          <p:cNvPr id="23554" name="Picture 2" descr="Ãhnliches F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211710"/>
            <a:ext cx="1275606" cy="1275606"/>
          </a:xfrm>
          <a:prstGeom prst="rect">
            <a:avLst/>
          </a:prstGeom>
          <a:noFill/>
        </p:spPr>
      </p:pic>
      <p:sp>
        <p:nvSpPr>
          <p:cNvPr id="13" name="Rechteck 12"/>
          <p:cNvSpPr/>
          <p:nvPr/>
        </p:nvSpPr>
        <p:spPr>
          <a:xfrm>
            <a:off x="539768" y="3140263"/>
            <a:ext cx="15119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Köln</a:t>
            </a:r>
          </a:p>
          <a:p>
            <a:pPr algn="ctr"/>
            <a:r>
              <a:rPr lang="de-DE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Precalc</a:t>
            </a:r>
            <a:r>
              <a:rPr lang="de-DE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de-DE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Verbot</a:t>
            </a:r>
            <a:endParaRPr lang="de-DE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Getting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things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faster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2400" dirty="0" err="1" smtClean="0">
                <a:solidFill>
                  <a:srgbClr val="464653"/>
                </a:solidFill>
                <a:latin typeface="Bookman Old Style" charset="0"/>
              </a:rPr>
              <a:t>Highlevel</a:t>
            </a:r>
            <a:r>
              <a:rPr lang="de-DE" sz="24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400" dirty="0" err="1" smtClean="0">
                <a:solidFill>
                  <a:srgbClr val="464653"/>
                </a:solidFill>
                <a:latin typeface="Bookman Old Style" charset="0"/>
              </a:rPr>
              <a:t>optimizations</a:t>
            </a:r>
            <a:endParaRPr lang="de-DE" sz="24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2400" dirty="0" smtClean="0">
                <a:solidFill>
                  <a:srgbClr val="464653"/>
                </a:solidFill>
                <a:latin typeface="Bookman Old Style" charset="0"/>
              </a:rPr>
              <a:t>Cache </a:t>
            </a:r>
            <a:r>
              <a:rPr lang="de-DE" sz="2400" dirty="0" err="1" smtClean="0">
                <a:solidFill>
                  <a:srgbClr val="464653"/>
                </a:solidFill>
                <a:latin typeface="Bookman Old Style" charset="0"/>
              </a:rPr>
              <a:t>optimizations</a:t>
            </a:r>
            <a:endParaRPr lang="de-DE" sz="24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2400" dirty="0" smtClean="0">
                <a:solidFill>
                  <a:srgbClr val="464653"/>
                </a:solidFill>
                <a:latin typeface="Bookman Old Style" charset="0"/>
              </a:rPr>
              <a:t>Assembler </a:t>
            </a:r>
            <a:r>
              <a:rPr lang="de-DE" sz="2400" dirty="0" err="1" smtClean="0">
                <a:solidFill>
                  <a:srgbClr val="464653"/>
                </a:solidFill>
                <a:latin typeface="Bookman Old Style" charset="0"/>
              </a:rPr>
              <a:t>optimizations</a:t>
            </a:r>
            <a:endParaRPr lang="de-DE" sz="24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de-DE" sz="24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2400" dirty="0" err="1" smtClean="0">
                <a:solidFill>
                  <a:srgbClr val="464653"/>
                </a:solidFill>
                <a:latin typeface="Bookman Old Style" charset="0"/>
              </a:rPr>
              <a:t>What</a:t>
            </a:r>
            <a:r>
              <a:rPr lang="de-DE" sz="24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400" dirty="0" err="1" smtClean="0">
                <a:solidFill>
                  <a:srgbClr val="464653"/>
                </a:solidFill>
                <a:latin typeface="Bookman Old Style" charset="0"/>
              </a:rPr>
              <a:t>to</a:t>
            </a:r>
            <a:r>
              <a:rPr lang="de-DE" sz="2400" dirty="0" smtClean="0">
                <a:solidFill>
                  <a:srgbClr val="464653"/>
                </a:solidFill>
                <a:latin typeface="Bookman Old Style" charset="0"/>
              </a:rPr>
              <a:t> do </a:t>
            </a:r>
            <a:r>
              <a:rPr lang="de-DE" sz="2400" dirty="0" err="1" smtClean="0">
                <a:solidFill>
                  <a:srgbClr val="464653"/>
                </a:solidFill>
                <a:latin typeface="Bookman Old Style" charset="0"/>
              </a:rPr>
              <a:t>first</a:t>
            </a:r>
            <a:r>
              <a:rPr lang="de-DE" sz="2400" dirty="0" smtClean="0">
                <a:solidFill>
                  <a:srgbClr val="464653"/>
                </a:solidFill>
                <a:latin typeface="Bookman Old Style" charset="0"/>
              </a:rPr>
              <a:t>?</a:t>
            </a:r>
          </a:p>
          <a:p>
            <a:pPr lvl="1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2100" dirty="0" err="1" smtClean="0">
                <a:solidFill>
                  <a:srgbClr val="464653"/>
                </a:solidFill>
                <a:latin typeface="Bookman Old Style" charset="0"/>
              </a:rPr>
              <a:t>You</a:t>
            </a:r>
            <a:r>
              <a:rPr lang="de-DE" sz="21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100" dirty="0" err="1" smtClean="0">
                <a:solidFill>
                  <a:srgbClr val="464653"/>
                </a:solidFill>
                <a:latin typeface="Bookman Old Style" charset="0"/>
              </a:rPr>
              <a:t>need</a:t>
            </a:r>
            <a:r>
              <a:rPr lang="de-DE" sz="2100" dirty="0" smtClean="0">
                <a:solidFill>
                  <a:srgbClr val="464653"/>
                </a:solidFill>
                <a:latin typeface="Bookman Old Style" charset="0"/>
              </a:rPr>
              <a:t> a </a:t>
            </a:r>
            <a:r>
              <a:rPr lang="de-DE" sz="2100" dirty="0" err="1" smtClean="0">
                <a:solidFill>
                  <a:srgbClr val="464653"/>
                </a:solidFill>
                <a:latin typeface="Bookman Old Style" charset="0"/>
              </a:rPr>
              <a:t>bit</a:t>
            </a:r>
            <a:r>
              <a:rPr lang="de-DE" sz="21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100" dirty="0" err="1" smtClean="0">
                <a:solidFill>
                  <a:srgbClr val="464653"/>
                </a:solidFill>
                <a:latin typeface="Bookman Old Style" charset="0"/>
              </a:rPr>
              <a:t>of</a:t>
            </a:r>
            <a:r>
              <a:rPr lang="de-DE" sz="21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100" dirty="0" err="1" smtClean="0">
                <a:solidFill>
                  <a:srgbClr val="464653"/>
                </a:solidFill>
                <a:latin typeface="Bookman Old Style" charset="0"/>
              </a:rPr>
              <a:t>optimization</a:t>
            </a:r>
            <a:r>
              <a:rPr lang="de-DE" sz="21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100" dirty="0" err="1" smtClean="0">
                <a:solidFill>
                  <a:srgbClr val="464653"/>
                </a:solidFill>
                <a:latin typeface="Bookman Old Style" charset="0"/>
              </a:rPr>
              <a:t>before</a:t>
            </a:r>
            <a:r>
              <a:rPr lang="de-DE" sz="21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100" dirty="0" err="1" smtClean="0">
                <a:solidFill>
                  <a:srgbClr val="464653"/>
                </a:solidFill>
                <a:latin typeface="Bookman Old Style" charset="0"/>
              </a:rPr>
              <a:t>you</a:t>
            </a:r>
            <a:r>
              <a:rPr lang="de-DE" sz="21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100" dirty="0" err="1" smtClean="0">
                <a:solidFill>
                  <a:srgbClr val="464653"/>
                </a:solidFill>
                <a:latin typeface="Bookman Old Style" charset="0"/>
              </a:rPr>
              <a:t>see</a:t>
            </a:r>
            <a:r>
              <a:rPr lang="de-DE" sz="2100" dirty="0" smtClean="0">
                <a:solidFill>
                  <a:srgbClr val="464653"/>
                </a:solidFill>
                <a:latin typeface="Bookman Old Style" charset="0"/>
              </a:rPr>
              <a:t> Cache </a:t>
            </a:r>
            <a:r>
              <a:rPr lang="de-DE" sz="2100" dirty="0" err="1" smtClean="0">
                <a:solidFill>
                  <a:srgbClr val="464653"/>
                </a:solidFill>
                <a:latin typeface="Bookman Old Style" charset="0"/>
              </a:rPr>
              <a:t>limitations</a:t>
            </a:r>
            <a:r>
              <a:rPr lang="de-DE" sz="2100" dirty="0" smtClean="0">
                <a:solidFill>
                  <a:srgbClr val="464653"/>
                </a:solidFill>
                <a:latin typeface="Bookman Old Style" charset="0"/>
              </a:rPr>
              <a:t>.</a:t>
            </a:r>
          </a:p>
          <a:p>
            <a:pPr lvl="1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2100" dirty="0" err="1" smtClean="0">
                <a:solidFill>
                  <a:srgbClr val="464653"/>
                </a:solidFill>
                <a:latin typeface="Bookman Old Style" charset="0"/>
              </a:rPr>
              <a:t>And</a:t>
            </a:r>
            <a:r>
              <a:rPr lang="de-DE" sz="2100" dirty="0" smtClean="0">
                <a:solidFill>
                  <a:srgbClr val="464653"/>
                </a:solidFill>
                <a:latin typeface="Bookman Old Style" charset="0"/>
              </a:rPr>
              <a:t> Cache </a:t>
            </a:r>
            <a:r>
              <a:rPr lang="de-DE" sz="2100" dirty="0" err="1" smtClean="0">
                <a:solidFill>
                  <a:srgbClr val="464653"/>
                </a:solidFill>
                <a:latin typeface="Bookman Old Style" charset="0"/>
              </a:rPr>
              <a:t>optimization</a:t>
            </a:r>
            <a:r>
              <a:rPr lang="de-DE" sz="21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100" dirty="0" err="1" smtClean="0">
                <a:solidFill>
                  <a:srgbClr val="464653"/>
                </a:solidFill>
                <a:latin typeface="Bookman Old Style" charset="0"/>
              </a:rPr>
              <a:t>often</a:t>
            </a:r>
            <a:r>
              <a:rPr lang="de-DE" sz="21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100" dirty="0" err="1" smtClean="0">
                <a:solidFill>
                  <a:srgbClr val="464653"/>
                </a:solidFill>
                <a:latin typeface="Bookman Old Style" charset="0"/>
              </a:rPr>
              <a:t>requires</a:t>
            </a:r>
            <a:r>
              <a:rPr lang="de-DE" sz="2100" dirty="0" smtClean="0">
                <a:solidFill>
                  <a:srgbClr val="464653"/>
                </a:solidFill>
                <a:latin typeface="Bookman Old Style" charset="0"/>
              </a:rPr>
              <a:t> different </a:t>
            </a:r>
            <a:r>
              <a:rPr lang="de-DE" sz="2100" dirty="0" err="1" smtClean="0">
                <a:solidFill>
                  <a:srgbClr val="464653"/>
                </a:solidFill>
                <a:latin typeface="Bookman Old Style" charset="0"/>
              </a:rPr>
              <a:t>highlevel</a:t>
            </a:r>
            <a:r>
              <a:rPr lang="de-DE" sz="21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100" dirty="0" err="1" smtClean="0">
                <a:solidFill>
                  <a:srgbClr val="464653"/>
                </a:solidFill>
                <a:latin typeface="Bookman Old Style" charset="0"/>
              </a:rPr>
              <a:t>structures</a:t>
            </a:r>
            <a:r>
              <a:rPr lang="de-DE" sz="2100" dirty="0" smtClean="0">
                <a:solidFill>
                  <a:srgbClr val="464653"/>
                </a:solidFill>
                <a:latin typeface="Bookman Old Style" charset="0"/>
              </a:rPr>
              <a:t>.</a:t>
            </a: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2400" dirty="0" smtClean="0">
                <a:solidFill>
                  <a:srgbClr val="464653"/>
                </a:solidFill>
                <a:latin typeface="Bookman Old Style" charset="0"/>
              </a:rPr>
              <a:t>So </a:t>
            </a:r>
            <a:r>
              <a:rPr lang="de-DE" sz="2400" dirty="0" err="1" smtClean="0">
                <a:solidFill>
                  <a:srgbClr val="464653"/>
                </a:solidFill>
                <a:latin typeface="Bookman Old Style" charset="0"/>
              </a:rPr>
              <a:t>let's</a:t>
            </a:r>
            <a:r>
              <a:rPr lang="de-DE" sz="24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400" dirty="0" err="1" smtClean="0">
                <a:solidFill>
                  <a:srgbClr val="464653"/>
                </a:solidFill>
                <a:latin typeface="Bookman Old Style" charset="0"/>
              </a:rPr>
              <a:t>look</a:t>
            </a:r>
            <a:r>
              <a:rPr lang="de-DE" sz="24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400" dirty="0" err="1" smtClean="0">
                <a:solidFill>
                  <a:srgbClr val="464653"/>
                </a:solidFill>
                <a:latin typeface="Bookman Old Style" charset="0"/>
              </a:rPr>
              <a:t>at</a:t>
            </a:r>
            <a:r>
              <a:rPr lang="de-DE" sz="24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400" dirty="0" err="1" smtClean="0">
                <a:solidFill>
                  <a:srgbClr val="464653"/>
                </a:solidFill>
                <a:latin typeface="Bookman Old Style" charset="0"/>
              </a:rPr>
              <a:t>the</a:t>
            </a:r>
            <a:r>
              <a:rPr lang="de-DE" sz="2400" dirty="0" smtClean="0">
                <a:solidFill>
                  <a:srgbClr val="464653"/>
                </a:solidFill>
                <a:latin typeface="Bookman Old Style" charset="0"/>
              </a:rPr>
              <a:t> Cache </a:t>
            </a:r>
            <a:r>
              <a:rPr lang="de-DE" sz="2400" dirty="0" err="1" smtClean="0">
                <a:solidFill>
                  <a:srgbClr val="464653"/>
                </a:solidFill>
                <a:latin typeface="Bookman Old Style" charset="0"/>
              </a:rPr>
              <a:t>first</a:t>
            </a:r>
            <a:r>
              <a:rPr lang="de-DE" sz="2400" dirty="0" smtClean="0">
                <a:solidFill>
                  <a:srgbClr val="464653"/>
                </a:solidFill>
                <a:latin typeface="Bookman Old Style" charset="0"/>
              </a:rPr>
              <a:t>...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What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is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the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Cache?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1"/>
          </p:nvPr>
        </p:nvSpPr>
        <p:spPr>
          <a:xfrm>
            <a:off x="457200" y="2859782"/>
            <a:ext cx="8229600" cy="1757938"/>
          </a:xfrm>
        </p:spPr>
        <p:txBody>
          <a:bodyPr>
            <a:normAutofit/>
          </a:bodyPr>
          <a:lstStyle/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de-DE" sz="20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2000" dirty="0" err="1" smtClean="0">
                <a:solidFill>
                  <a:srgbClr val="464653"/>
                </a:solidFill>
                <a:latin typeface="Bookman Old Style" charset="0"/>
              </a:rPr>
              <a:t>Use</a:t>
            </a:r>
            <a:r>
              <a:rPr lang="de-DE" sz="20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000" dirty="0" err="1" smtClean="0">
                <a:solidFill>
                  <a:srgbClr val="464653"/>
                </a:solidFill>
                <a:latin typeface="Bookman Old Style" charset="0"/>
              </a:rPr>
              <a:t>data</a:t>
            </a:r>
            <a:r>
              <a:rPr lang="de-DE" sz="20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000" dirty="0" err="1" smtClean="0">
                <a:solidFill>
                  <a:srgbClr val="464653"/>
                </a:solidFill>
                <a:latin typeface="Bookman Old Style" charset="0"/>
              </a:rPr>
              <a:t>from</a:t>
            </a:r>
            <a:r>
              <a:rPr lang="de-DE" sz="20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000" dirty="0" err="1" smtClean="0">
                <a:solidFill>
                  <a:srgbClr val="464653"/>
                </a:solidFill>
                <a:latin typeface="Bookman Old Style" charset="0"/>
              </a:rPr>
              <a:t>the</a:t>
            </a:r>
            <a:r>
              <a:rPr lang="de-DE" sz="2000" dirty="0" smtClean="0">
                <a:solidFill>
                  <a:srgbClr val="464653"/>
                </a:solidFill>
                <a:latin typeface="Bookman Old Style" charset="0"/>
              </a:rPr>
              <a:t> Cacheline </a:t>
            </a:r>
            <a:r>
              <a:rPr lang="de-DE" sz="2000" dirty="0" err="1" smtClean="0">
                <a:solidFill>
                  <a:srgbClr val="464653"/>
                </a:solidFill>
                <a:latin typeface="Bookman Old Style" charset="0"/>
              </a:rPr>
              <a:t>because</a:t>
            </a:r>
            <a:r>
              <a:rPr lang="de-DE" sz="20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000" dirty="0" err="1" smtClean="0">
                <a:solidFill>
                  <a:srgbClr val="464653"/>
                </a:solidFill>
                <a:latin typeface="Bookman Old Style" charset="0"/>
              </a:rPr>
              <a:t>it's</a:t>
            </a:r>
            <a:r>
              <a:rPr lang="de-DE" sz="2000" dirty="0" smtClean="0">
                <a:solidFill>
                  <a:srgbClr val="464653"/>
                </a:solidFill>
                <a:latin typeface="Bookman Old Style" charset="0"/>
              </a:rPr>
              <a:t> „just </a:t>
            </a:r>
            <a:r>
              <a:rPr lang="de-DE" sz="2000" dirty="0" err="1" smtClean="0">
                <a:solidFill>
                  <a:srgbClr val="464653"/>
                </a:solidFill>
                <a:latin typeface="Bookman Old Style" charset="0"/>
              </a:rPr>
              <a:t>there</a:t>
            </a:r>
            <a:r>
              <a:rPr lang="de-DE" sz="2000" dirty="0" smtClean="0">
                <a:solidFill>
                  <a:srgbClr val="464653"/>
                </a:solidFill>
                <a:latin typeface="Bookman Old Style" charset="0"/>
              </a:rPr>
              <a:t>“ </a:t>
            </a:r>
            <a:r>
              <a:rPr lang="de-DE" sz="2000" dirty="0" err="1" smtClean="0">
                <a:solidFill>
                  <a:srgbClr val="464653"/>
                </a:solidFill>
                <a:latin typeface="Bookman Old Style" charset="0"/>
              </a:rPr>
              <a:t>now</a:t>
            </a:r>
            <a:r>
              <a:rPr lang="de-DE" sz="2000" dirty="0" smtClean="0">
                <a:solidFill>
                  <a:srgbClr val="464653"/>
                </a:solidFill>
                <a:latin typeface="Bookman Old Style" charset="0"/>
              </a:rPr>
              <a:t>.</a:t>
            </a: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2000" dirty="0" smtClean="0">
                <a:solidFill>
                  <a:srgbClr val="464653"/>
                </a:solidFill>
                <a:latin typeface="Bookman Old Style" charset="0"/>
              </a:rPr>
              <a:t>512 </a:t>
            </a:r>
            <a:r>
              <a:rPr lang="de-DE" sz="2000" dirty="0" err="1" smtClean="0">
                <a:solidFill>
                  <a:srgbClr val="464653"/>
                </a:solidFill>
                <a:latin typeface="Bookman Old Style" charset="0"/>
              </a:rPr>
              <a:t>Cachelines</a:t>
            </a:r>
            <a:r>
              <a:rPr lang="de-DE" sz="20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000" dirty="0" err="1" smtClean="0">
                <a:solidFill>
                  <a:srgbClr val="464653"/>
                </a:solidFill>
                <a:latin typeface="Bookman Old Style" charset="0"/>
              </a:rPr>
              <a:t>are</a:t>
            </a:r>
            <a:r>
              <a:rPr lang="de-DE" sz="20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000" dirty="0" err="1" smtClean="0">
                <a:solidFill>
                  <a:srgbClr val="464653"/>
                </a:solidFill>
                <a:latin typeface="Bookman Old Style" charset="0"/>
              </a:rPr>
              <a:t>available</a:t>
            </a:r>
            <a:r>
              <a:rPr lang="de-DE" sz="2000" dirty="0" smtClean="0">
                <a:solidFill>
                  <a:srgbClr val="464653"/>
                </a:solidFill>
                <a:latin typeface="Bookman Old Style" charset="0"/>
              </a:rPr>
              <a:t/>
            </a:r>
            <a:br>
              <a:rPr lang="de-DE" sz="2000" dirty="0" smtClean="0">
                <a:solidFill>
                  <a:srgbClr val="464653"/>
                </a:solidFill>
                <a:latin typeface="Bookman Old Style" charset="0"/>
              </a:rPr>
            </a:br>
            <a:r>
              <a:rPr lang="de-DE" sz="1600" dirty="0" smtClean="0">
                <a:solidFill>
                  <a:srgbClr val="808080"/>
                </a:solidFill>
                <a:latin typeface="Bookman Old Style" charset="0"/>
              </a:rPr>
              <a:t>(</a:t>
            </a:r>
            <a:r>
              <a:rPr lang="de-DE" sz="1600" dirty="0" err="1" smtClean="0">
                <a:solidFill>
                  <a:srgbClr val="808080"/>
                </a:solidFill>
                <a:latin typeface="Bookman Old Style" charset="0"/>
              </a:rPr>
              <a:t>fetching</a:t>
            </a:r>
            <a:r>
              <a:rPr lang="de-DE" sz="1600" dirty="0" smtClean="0">
                <a:solidFill>
                  <a:srgbClr val="808080"/>
                </a:solidFill>
                <a:latin typeface="Bookman Old Style" charset="0"/>
              </a:rPr>
              <a:t> a </a:t>
            </a:r>
            <a:r>
              <a:rPr lang="de-DE" sz="1600" dirty="0" err="1" smtClean="0">
                <a:solidFill>
                  <a:srgbClr val="808080"/>
                </a:solidFill>
                <a:latin typeface="Bookman Old Style" charset="0"/>
              </a:rPr>
              <a:t>new</a:t>
            </a:r>
            <a:r>
              <a:rPr lang="de-DE" sz="1600" dirty="0" smtClean="0">
                <a:solidFill>
                  <a:srgbClr val="808080"/>
                </a:solidFill>
                <a:latin typeface="Bookman Old Style" charset="0"/>
              </a:rPr>
              <a:t> Cacheline </a:t>
            </a:r>
            <a:r>
              <a:rPr lang="de-DE" sz="1600" dirty="0" err="1" smtClean="0">
                <a:solidFill>
                  <a:srgbClr val="808080"/>
                </a:solidFill>
                <a:latin typeface="Bookman Old Style" charset="0"/>
              </a:rPr>
              <a:t>takes</a:t>
            </a:r>
            <a:r>
              <a:rPr lang="de-DE" sz="1600" dirty="0" smtClean="0">
                <a:solidFill>
                  <a:srgbClr val="808080"/>
                </a:solidFill>
                <a:latin typeface="Bookman Old Style" charset="0"/>
              </a:rPr>
              <a:t> </a:t>
            </a:r>
            <a:r>
              <a:rPr lang="de-DE" sz="1600" dirty="0" err="1" smtClean="0">
                <a:solidFill>
                  <a:srgbClr val="808080"/>
                </a:solidFill>
                <a:latin typeface="Bookman Old Style" charset="0"/>
              </a:rPr>
              <a:t>about</a:t>
            </a:r>
            <a:r>
              <a:rPr lang="de-DE" sz="1600" dirty="0" smtClean="0">
                <a:solidFill>
                  <a:srgbClr val="808080"/>
                </a:solidFill>
                <a:latin typeface="Bookman Old Style" charset="0"/>
              </a:rPr>
              <a:t> 20 </a:t>
            </a:r>
            <a:r>
              <a:rPr lang="de-DE" sz="1600" dirty="0" err="1" smtClean="0">
                <a:solidFill>
                  <a:srgbClr val="808080"/>
                </a:solidFill>
                <a:latin typeface="Bookman Old Style" charset="0"/>
              </a:rPr>
              <a:t>cycles</a:t>
            </a:r>
            <a:r>
              <a:rPr lang="de-DE" sz="1600" dirty="0" smtClean="0">
                <a:solidFill>
                  <a:srgbClr val="808080"/>
                </a:solidFill>
                <a:latin typeface="Bookman Old Style" charset="0"/>
              </a:rPr>
              <a:t>)</a:t>
            </a: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2000" dirty="0" err="1" smtClean="0">
                <a:solidFill>
                  <a:srgbClr val="464653"/>
                </a:solidFill>
                <a:latin typeface="Bookman Old Style" charset="0"/>
              </a:rPr>
              <a:t>When</a:t>
            </a:r>
            <a:r>
              <a:rPr lang="de-DE" sz="20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000" dirty="0" err="1" smtClean="0">
                <a:solidFill>
                  <a:srgbClr val="464653"/>
                </a:solidFill>
                <a:latin typeface="Bookman Old Style" charset="0"/>
              </a:rPr>
              <a:t>new</a:t>
            </a:r>
            <a:r>
              <a:rPr lang="de-DE" sz="20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000" dirty="0" err="1" smtClean="0">
                <a:solidFill>
                  <a:srgbClr val="464653"/>
                </a:solidFill>
                <a:latin typeface="Bookman Old Style" charset="0"/>
              </a:rPr>
              <a:t>data</a:t>
            </a:r>
            <a:r>
              <a:rPr lang="de-DE" sz="20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000" dirty="0" err="1" smtClean="0">
                <a:solidFill>
                  <a:srgbClr val="464653"/>
                </a:solidFill>
                <a:latin typeface="Bookman Old Style" charset="0"/>
              </a:rPr>
              <a:t>comes</a:t>
            </a:r>
            <a:r>
              <a:rPr lang="de-DE" sz="2000" dirty="0" smtClean="0">
                <a:solidFill>
                  <a:srgbClr val="464653"/>
                </a:solidFill>
                <a:latin typeface="Bookman Old Style" charset="0"/>
              </a:rPr>
              <a:t> in, </a:t>
            </a:r>
            <a:r>
              <a:rPr lang="de-DE" sz="2000" dirty="0" err="1" smtClean="0">
                <a:solidFill>
                  <a:srgbClr val="464653"/>
                </a:solidFill>
                <a:latin typeface="Bookman Old Style" charset="0"/>
              </a:rPr>
              <a:t>old</a:t>
            </a:r>
            <a:r>
              <a:rPr lang="de-DE" sz="20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000" dirty="0" err="1" smtClean="0">
                <a:solidFill>
                  <a:srgbClr val="464653"/>
                </a:solidFill>
                <a:latin typeface="Bookman Old Style" charset="0"/>
              </a:rPr>
              <a:t>data</a:t>
            </a:r>
            <a:r>
              <a:rPr lang="de-DE" sz="20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000" dirty="0" err="1" smtClean="0">
                <a:solidFill>
                  <a:srgbClr val="464653"/>
                </a:solidFill>
                <a:latin typeface="Bookman Old Style" charset="0"/>
              </a:rPr>
              <a:t>goes</a:t>
            </a:r>
            <a:r>
              <a:rPr lang="de-DE" sz="2000" dirty="0" smtClean="0">
                <a:solidFill>
                  <a:srgbClr val="464653"/>
                </a:solidFill>
                <a:latin typeface="Bookman Old Style" charset="0"/>
              </a:rPr>
              <a:t> out</a:t>
            </a:r>
          </a:p>
          <a:p>
            <a:endParaRPr lang="de-DE" dirty="0"/>
          </a:p>
        </p:txBody>
      </p:sp>
      <p:graphicFrame>
        <p:nvGraphicFramePr>
          <p:cNvPr id="5" name="Group 1"/>
          <p:cNvGraphicFramePr>
            <a:graphicFrameLocks noGrp="1"/>
          </p:cNvGraphicFramePr>
          <p:nvPr/>
        </p:nvGraphicFramePr>
        <p:xfrm>
          <a:off x="1057275" y="1611313"/>
          <a:ext cx="7250113" cy="729238"/>
        </p:xfrm>
        <a:graphic>
          <a:graphicData uri="http://schemas.openxmlformats.org/drawingml/2006/table">
            <a:tbl>
              <a:tblPr/>
              <a:tblGrid>
                <a:gridCol w="300038"/>
                <a:gridCol w="300037"/>
                <a:gridCol w="300038"/>
                <a:gridCol w="300037"/>
                <a:gridCol w="300038"/>
                <a:gridCol w="300037"/>
                <a:gridCol w="300038"/>
                <a:gridCol w="300037"/>
                <a:gridCol w="300038"/>
                <a:gridCol w="300037"/>
                <a:gridCol w="300038"/>
                <a:gridCol w="300037"/>
                <a:gridCol w="301625"/>
                <a:gridCol w="300038"/>
                <a:gridCol w="300037"/>
                <a:gridCol w="300038"/>
                <a:gridCol w="300037"/>
                <a:gridCol w="300038"/>
                <a:gridCol w="300037"/>
                <a:gridCol w="309563"/>
                <a:gridCol w="309562"/>
                <a:gridCol w="309563"/>
                <a:gridCol w="309562"/>
                <a:gridCol w="309563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9</a:t>
                      </a:r>
                    </a:p>
                  </a:txBody>
                  <a:tcPr marL="90000" marR="90000" marT="62676" marB="468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3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A</a:t>
                      </a:r>
                    </a:p>
                  </a:txBody>
                  <a:tcPr marL="90000" marR="90000" marT="62676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3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B</a:t>
                      </a:r>
                    </a:p>
                  </a:txBody>
                  <a:tcPr marL="90000" marR="90000" marT="62676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3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C</a:t>
                      </a:r>
                    </a:p>
                  </a:txBody>
                  <a:tcPr marL="90000" marR="90000" marT="62676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3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D</a:t>
                      </a:r>
                    </a:p>
                  </a:txBody>
                  <a:tcPr marL="90000" marR="90000" marT="62676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3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E</a:t>
                      </a:r>
                    </a:p>
                  </a:txBody>
                  <a:tcPr marL="90000" marR="90000" marT="62676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3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F</a:t>
                      </a:r>
                    </a:p>
                  </a:txBody>
                  <a:tcPr marL="90000" marR="90000" marT="62676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3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0</a:t>
                      </a:r>
                    </a:p>
                  </a:txBody>
                  <a:tcPr marL="90000" marR="90000" marT="62676" marB="46800" horzOverflow="overflow">
                    <a:lnL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3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1</a:t>
                      </a:r>
                    </a:p>
                  </a:txBody>
                  <a:tcPr marL="90000" marR="90000" marT="62676" marB="46800" horzOverflow="overflow">
                    <a:lnL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3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2</a:t>
                      </a:r>
                    </a:p>
                  </a:txBody>
                  <a:tcPr marL="90000" marR="90000" marT="62676" marB="46800" horzOverflow="overflow">
                    <a:lnL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3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3</a:t>
                      </a:r>
                    </a:p>
                  </a:txBody>
                  <a:tcPr marL="90000" marR="90000" marT="62676" marB="46800" horzOverflow="overflow">
                    <a:lnL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3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4</a:t>
                      </a:r>
                    </a:p>
                  </a:txBody>
                  <a:tcPr marL="90000" marR="90000" marT="62676" marB="46800" horzOverflow="overflow">
                    <a:lnL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3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5</a:t>
                      </a:r>
                    </a:p>
                  </a:txBody>
                  <a:tcPr marL="90000" marR="90000" marT="62676" marB="46800" horzOverflow="overflow">
                    <a:lnL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3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6</a:t>
                      </a:r>
                    </a:p>
                  </a:txBody>
                  <a:tcPr marL="90000" marR="90000" marT="62676" marB="46800" horzOverflow="overflow">
                    <a:lnL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7</a:t>
                      </a:r>
                    </a:p>
                  </a:txBody>
                  <a:tcPr marL="90000" marR="90000" marT="62676" marB="46800" horzOverflow="overflow">
                    <a:lnL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3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8</a:t>
                      </a:r>
                    </a:p>
                  </a:txBody>
                  <a:tcPr marL="90000" marR="90000" marT="62676" marB="46800" horzOverflow="overflow">
                    <a:lnL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3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9</a:t>
                      </a:r>
                    </a:p>
                  </a:txBody>
                  <a:tcPr marL="90000" marR="90000" marT="62676" marB="46800" horzOverflow="overflow">
                    <a:lnL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3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A</a:t>
                      </a:r>
                    </a:p>
                  </a:txBody>
                  <a:tcPr marL="90000" marR="90000" marT="62676" marB="46800" horzOverflow="overflow">
                    <a:lnL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3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B</a:t>
                      </a:r>
                    </a:p>
                  </a:txBody>
                  <a:tcPr marL="90000" marR="90000" marT="62676" marB="46800" horzOverflow="overflow">
                    <a:lnL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3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C</a:t>
                      </a:r>
                    </a:p>
                  </a:txBody>
                  <a:tcPr marL="90000" marR="90000" marT="62676" marB="46800" horzOverflow="overflow">
                    <a:lnL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3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D</a:t>
                      </a:r>
                    </a:p>
                  </a:txBody>
                  <a:tcPr marL="90000" marR="90000" marT="62676" marB="46800" horzOverflow="overflow">
                    <a:lnL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3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E</a:t>
                      </a:r>
                    </a:p>
                  </a:txBody>
                  <a:tcPr marL="90000" marR="90000" marT="62676" marB="46800" horzOverflow="overflow">
                    <a:lnL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3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F</a:t>
                      </a:r>
                    </a:p>
                  </a:txBody>
                  <a:tcPr marL="90000" marR="90000" marT="62676" marB="46800" horzOverflow="overflow">
                    <a:lnL w="14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3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0</a:t>
                      </a:r>
                    </a:p>
                  </a:txBody>
                  <a:tcPr marL="90000" marR="90000" marT="6267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320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T</a:t>
                      </a:r>
                    </a:p>
                  </a:txBody>
                  <a:tcPr marL="90000" marR="90000" marT="62676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h</a:t>
                      </a:r>
                    </a:p>
                  </a:txBody>
                  <a:tcPr marL="90000" marR="90000" marT="62676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i</a:t>
                      </a:r>
                    </a:p>
                  </a:txBody>
                  <a:tcPr marL="90000" marR="90000" marT="62676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s</a:t>
                      </a:r>
                    </a:p>
                  </a:txBody>
                  <a:tcPr marL="90000" marR="90000" marT="62676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90000" marR="90000" marT="62676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i</a:t>
                      </a:r>
                    </a:p>
                  </a:txBody>
                  <a:tcPr marL="90000" marR="90000" marT="62676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s</a:t>
                      </a:r>
                    </a:p>
                  </a:txBody>
                  <a:tcPr marL="90000" marR="90000" marT="62676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90000" marR="90000" marT="62676" marB="468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j</a:t>
                      </a:r>
                    </a:p>
                  </a:txBody>
                  <a:tcPr marL="90000" marR="90000" marT="62676" marB="46800" horzOverflow="overflow">
                    <a:lnL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u</a:t>
                      </a:r>
                    </a:p>
                  </a:txBody>
                  <a:tcPr marL="90000" marR="90000" marT="62676" marB="46800" horzOverflow="overflow">
                    <a:lnL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s</a:t>
                      </a:r>
                    </a:p>
                  </a:txBody>
                  <a:tcPr marL="90000" marR="90000" marT="62676" marB="46800" horzOverflow="overflow">
                    <a:lnL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t</a:t>
                      </a:r>
                    </a:p>
                  </a:txBody>
                  <a:tcPr marL="90000" marR="90000" marT="62676" marB="46800" horzOverflow="overflow">
                    <a:lnL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90000" marR="90000" marT="62676" marB="46800" horzOverflow="overflow">
                    <a:lnL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a</a:t>
                      </a:r>
                    </a:p>
                  </a:txBody>
                  <a:tcPr marL="90000" marR="90000" marT="62676" marB="46800" horzOverflow="overflow">
                    <a:lnL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n</a:t>
                      </a:r>
                    </a:p>
                  </a:txBody>
                  <a:tcPr marL="90000" marR="90000" marT="62676" marB="46800" horzOverflow="overflow">
                    <a:lnL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</a:t>
                      </a:r>
                    </a:p>
                  </a:txBody>
                  <a:tcPr marL="90000" marR="90000" marT="62676" marB="46800" horzOverflow="overflow">
                    <a:lnL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e</a:t>
                      </a:r>
                    </a:p>
                  </a:txBody>
                  <a:tcPr marL="90000" marR="90000" marT="62676" marB="46800" horzOverflow="overflow">
                    <a:lnL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x</a:t>
                      </a:r>
                    </a:p>
                  </a:txBody>
                  <a:tcPr marL="90000" marR="90000" marT="62676" marB="46800" horzOverflow="overflow">
                    <a:lnL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a</a:t>
                      </a:r>
                    </a:p>
                  </a:txBody>
                  <a:tcPr marL="90000" marR="90000" marT="62676" marB="46800" horzOverflow="overflow">
                    <a:lnL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m</a:t>
                      </a:r>
                    </a:p>
                  </a:txBody>
                  <a:tcPr marL="90000" marR="90000" marT="62676" marB="46800" horzOverflow="overflow">
                    <a:lnL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p</a:t>
                      </a:r>
                    </a:p>
                  </a:txBody>
                  <a:tcPr marL="90000" marR="90000" marT="62676" marB="46800" horzOverflow="overflow">
                    <a:lnL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l</a:t>
                      </a:r>
                    </a:p>
                  </a:txBody>
                  <a:tcPr marL="90000" marR="90000" marT="62676" marB="46800" horzOverflow="overflow">
                    <a:lnL w="14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de-DE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  <a:cs typeface="+mn-cs"/>
                        </a:rPr>
                        <a:t>e</a:t>
                      </a:r>
                    </a:p>
                  </a:txBody>
                  <a:tcPr marL="90000" marR="90000" marT="62676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90000" marR="90000" marT="62676" marB="468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</a:tr>
            </a:tbl>
          </a:graphicData>
        </a:graphic>
      </p:graphicFrame>
      <p:sp>
        <p:nvSpPr>
          <p:cNvPr id="6" name="Text Box 172"/>
          <p:cNvSpPr txBox="1">
            <a:spLocks noChangeArrowheads="1"/>
          </p:cNvSpPr>
          <p:nvPr/>
        </p:nvSpPr>
        <p:spPr bwMode="auto">
          <a:xfrm>
            <a:off x="3168650" y="1189038"/>
            <a:ext cx="4032250" cy="3222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2600" rIns="0" bIns="0" anchor="ctr"/>
          <a:lstStyle/>
          <a:p>
            <a:pPr algn="ctr" hangingPunct="1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de-DE" sz="2000">
                <a:solidFill>
                  <a:srgbClr val="464653"/>
                </a:solidFill>
                <a:latin typeface="Bookman Old Style" charset="0"/>
              </a:rPr>
              <a:t>You access one byte</a:t>
            </a:r>
          </a:p>
        </p:txBody>
      </p:sp>
      <p:sp>
        <p:nvSpPr>
          <p:cNvPr id="7" name="Text Box 173"/>
          <p:cNvSpPr txBox="1">
            <a:spLocks noChangeArrowheads="1"/>
          </p:cNvSpPr>
          <p:nvPr/>
        </p:nvSpPr>
        <p:spPr bwMode="auto">
          <a:xfrm>
            <a:off x="3132138" y="2311400"/>
            <a:ext cx="4535487" cy="5016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2600" rIns="0" bIns="0" anchor="ctr"/>
          <a:lstStyle/>
          <a:p>
            <a:pPr algn="ctr" hangingPunct="1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de-DE" sz="2000" dirty="0">
                <a:solidFill>
                  <a:srgbClr val="464653"/>
                </a:solidFill>
                <a:latin typeface="Bookman Old Style" charset="0"/>
              </a:rPr>
              <a:t>CPU </a:t>
            </a:r>
            <a:r>
              <a:rPr lang="de-DE" sz="2000" dirty="0" err="1">
                <a:solidFill>
                  <a:srgbClr val="464653"/>
                </a:solidFill>
                <a:latin typeface="Bookman Old Style" charset="0"/>
              </a:rPr>
              <a:t>reads</a:t>
            </a:r>
            <a:r>
              <a:rPr lang="de-DE" sz="2000" dirty="0">
                <a:solidFill>
                  <a:srgbClr val="464653"/>
                </a:solidFill>
                <a:latin typeface="Bookman Old Style" charset="0"/>
              </a:rPr>
              <a:t> 16 </a:t>
            </a:r>
            <a:r>
              <a:rPr lang="de-DE" sz="2000" dirty="0" err="1">
                <a:solidFill>
                  <a:srgbClr val="464653"/>
                </a:solidFill>
                <a:latin typeface="Bookman Old Style" charset="0"/>
              </a:rPr>
              <a:t>bytes</a:t>
            </a:r>
            <a:r>
              <a:rPr lang="de-DE" sz="2000" dirty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000" dirty="0" err="1">
                <a:solidFill>
                  <a:srgbClr val="464653"/>
                </a:solidFill>
                <a:latin typeface="Bookman Old Style" charset="0"/>
              </a:rPr>
              <a:t>into</a:t>
            </a:r>
            <a:r>
              <a:rPr lang="de-DE" sz="2000" dirty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000" dirty="0" err="1">
                <a:solidFill>
                  <a:srgbClr val="464653"/>
                </a:solidFill>
                <a:latin typeface="Bookman Old Style" charset="0"/>
              </a:rPr>
              <a:t>the</a:t>
            </a:r>
            <a:r>
              <a:rPr lang="de-DE" sz="2000" dirty="0">
                <a:solidFill>
                  <a:srgbClr val="464653"/>
                </a:solidFill>
                <a:latin typeface="Bookman Old Style" charset="0"/>
              </a:rPr>
              <a:t> Cache</a:t>
            </a:r>
          </a:p>
        </p:txBody>
      </p:sp>
      <p:sp>
        <p:nvSpPr>
          <p:cNvPr id="8" name="Text Box 174"/>
          <p:cNvSpPr txBox="1">
            <a:spLocks noChangeArrowheads="1"/>
          </p:cNvSpPr>
          <p:nvPr/>
        </p:nvSpPr>
        <p:spPr bwMode="auto">
          <a:xfrm>
            <a:off x="388938" y="1530350"/>
            <a:ext cx="654050" cy="4762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7560" rIns="0" bIns="0" anchor="ctr"/>
          <a:lstStyle/>
          <a:p>
            <a:pPr hangingPunct="1">
              <a:lnSpc>
                <a:spcPct val="95000"/>
              </a:lnSpc>
            </a:pPr>
            <a:r>
              <a:rPr lang="de-DE" sz="1200">
                <a:solidFill>
                  <a:srgbClr val="464653"/>
                </a:solidFill>
                <a:latin typeface="Bookman Old Style" charset="0"/>
              </a:rPr>
              <a:t>Address</a:t>
            </a:r>
            <a:br>
              <a:rPr lang="de-DE" sz="1200">
                <a:solidFill>
                  <a:srgbClr val="464653"/>
                </a:solidFill>
                <a:latin typeface="Bookman Old Style" charset="0"/>
              </a:rPr>
            </a:br>
            <a:r>
              <a:rPr lang="de-DE" sz="900">
                <a:solidFill>
                  <a:srgbClr val="464653"/>
                </a:solidFill>
                <a:latin typeface="Bookman Old Style" charset="0"/>
              </a:rPr>
              <a:t>(low 4 bits)</a:t>
            </a:r>
          </a:p>
        </p:txBody>
      </p:sp>
      <p:sp>
        <p:nvSpPr>
          <p:cNvPr id="9" name="Text Box 175"/>
          <p:cNvSpPr txBox="1">
            <a:spLocks noChangeArrowheads="1"/>
          </p:cNvSpPr>
          <p:nvPr/>
        </p:nvSpPr>
        <p:spPr bwMode="auto">
          <a:xfrm>
            <a:off x="647700" y="1979613"/>
            <a:ext cx="395288" cy="2889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7560" rIns="0" bIns="0" anchor="ctr"/>
          <a:lstStyle/>
          <a:p>
            <a:pPr hangingPunct="1">
              <a:lnSpc>
                <a:spcPct val="95000"/>
              </a:lnSpc>
            </a:pPr>
            <a:r>
              <a:rPr lang="de-DE" sz="1200">
                <a:solidFill>
                  <a:srgbClr val="464653"/>
                </a:solidFill>
                <a:latin typeface="Bookman Old Style" charset="0"/>
              </a:rPr>
              <a:t>Data</a:t>
            </a:r>
          </a:p>
        </p:txBody>
      </p:sp>
      <p:pic>
        <p:nvPicPr>
          <p:cNvPr id="15362" name="Picture 2" descr="Ãhnliches F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"/>
            <a:ext cx="2267744" cy="12756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Cache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7" name="Inhaltsplatzhalter 6"/>
          <p:cNvSpPr>
            <a:spLocks noGrp="1"/>
          </p:cNvSpPr>
          <p:nvPr>
            <p:ph sz="quarter" idx="2"/>
          </p:nvPr>
        </p:nvSpPr>
        <p:spPr>
          <a:xfrm>
            <a:off x="5580112" y="1059582"/>
            <a:ext cx="3093734" cy="355585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Let's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analyze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one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rendered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frame</a:t>
            </a:r>
            <a:endParaRPr lang="de-DE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de-DE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337 additive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particles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visible</a:t>
            </a:r>
            <a:endParaRPr lang="de-DE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de-DE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298.560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pixels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set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br>
              <a:rPr lang="de-DE" dirty="0" smtClean="0">
                <a:solidFill>
                  <a:srgbClr val="464653"/>
                </a:solidFill>
                <a:latin typeface="Bookman Old Style" charset="0"/>
              </a:rPr>
            </a:b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(a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lot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of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overdraw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)</a:t>
            </a: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de-DE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Simple render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code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:</a:t>
            </a:r>
          </a:p>
          <a:p>
            <a:pPr lvl="1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Read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pixel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from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texture</a:t>
            </a:r>
            <a:endParaRPr lang="de-DE" dirty="0" smtClean="0">
              <a:solidFill>
                <a:srgbClr val="464653"/>
              </a:solidFill>
              <a:latin typeface="Bookman Old Style" charset="0"/>
            </a:endParaRPr>
          </a:p>
          <a:p>
            <a:pPr lvl="1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Read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pixel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from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screen</a:t>
            </a:r>
            <a:endParaRPr lang="de-DE" dirty="0" smtClean="0">
              <a:solidFill>
                <a:srgbClr val="464653"/>
              </a:solidFill>
              <a:latin typeface="Bookman Old Style" charset="0"/>
            </a:endParaRPr>
          </a:p>
          <a:p>
            <a:pPr lvl="1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Add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and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write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back</a:t>
            </a:r>
          </a:p>
          <a:p>
            <a:endParaRPr lang="de-D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838" y="1081088"/>
            <a:ext cx="4922837" cy="2768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Cache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7" name="Inhaltsplatzhalter 6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What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do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we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expect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?</a:t>
            </a: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We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always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read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one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pixel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from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the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texture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and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one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pixel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from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the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screen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.</a:t>
            </a:r>
          </a:p>
          <a:p>
            <a:pPr>
              <a:lnSpc>
                <a:spcPct val="95000"/>
              </a:lnSpc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dirty="0" smtClean="0">
                <a:solidFill>
                  <a:srgbClr val="0000CC"/>
                </a:solidFill>
                <a:latin typeface="Bookman Old Style" charset="0"/>
              </a:rPr>
              <a:t>→ The Cache </a:t>
            </a:r>
            <a:r>
              <a:rPr lang="de-DE" dirty="0" err="1" smtClean="0">
                <a:solidFill>
                  <a:srgbClr val="0000CC"/>
                </a:solidFill>
                <a:latin typeface="Bookman Old Style" charset="0"/>
              </a:rPr>
              <a:t>should</a:t>
            </a:r>
            <a:r>
              <a:rPr lang="de-DE" dirty="0" smtClean="0">
                <a:solidFill>
                  <a:srgbClr val="0000CC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0000CC"/>
                </a:solidFill>
                <a:latin typeface="Bookman Old Style" charset="0"/>
              </a:rPr>
              <a:t>contain</a:t>
            </a:r>
            <a:r>
              <a:rPr lang="de-DE" dirty="0" smtClean="0">
                <a:solidFill>
                  <a:srgbClr val="0000CC"/>
                </a:solidFill>
                <a:latin typeface="Bookman Old Style" charset="0"/>
              </a:rPr>
              <a:t> half </a:t>
            </a:r>
            <a:r>
              <a:rPr lang="de-DE" dirty="0" err="1" smtClean="0">
                <a:solidFill>
                  <a:srgbClr val="0000CC"/>
                </a:solidFill>
                <a:latin typeface="Bookman Old Style" charset="0"/>
              </a:rPr>
              <a:t>texture</a:t>
            </a:r>
            <a:r>
              <a:rPr lang="de-DE" dirty="0" smtClean="0">
                <a:solidFill>
                  <a:srgbClr val="0000CC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0000CC"/>
                </a:solidFill>
                <a:latin typeface="Bookman Old Style" charset="0"/>
              </a:rPr>
              <a:t>and</a:t>
            </a:r>
            <a:r>
              <a:rPr lang="de-DE" dirty="0" smtClean="0">
                <a:solidFill>
                  <a:srgbClr val="0000CC"/>
                </a:solidFill>
                <a:latin typeface="Bookman Old Style" charset="0"/>
              </a:rPr>
              <a:t> half </a:t>
            </a:r>
            <a:r>
              <a:rPr lang="de-DE" dirty="0" err="1" smtClean="0">
                <a:solidFill>
                  <a:srgbClr val="0000CC"/>
                </a:solidFill>
                <a:latin typeface="Bookman Old Style" charset="0"/>
              </a:rPr>
              <a:t>screen</a:t>
            </a:r>
            <a:r>
              <a:rPr lang="de-DE" dirty="0" smtClean="0">
                <a:solidFill>
                  <a:srgbClr val="0000CC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0000CC"/>
                </a:solidFill>
                <a:latin typeface="Bookman Old Style" charset="0"/>
              </a:rPr>
              <a:t>data</a:t>
            </a:r>
            <a:r>
              <a:rPr lang="de-DE" dirty="0" smtClean="0">
                <a:solidFill>
                  <a:srgbClr val="0000CC"/>
                </a:solidFill>
                <a:latin typeface="Bookman Old Style" charset="0"/>
              </a:rPr>
              <a:t> (4kB </a:t>
            </a:r>
            <a:r>
              <a:rPr lang="de-DE" dirty="0" err="1" smtClean="0">
                <a:solidFill>
                  <a:srgbClr val="0000CC"/>
                </a:solidFill>
                <a:latin typeface="Bookman Old Style" charset="0"/>
              </a:rPr>
              <a:t>each</a:t>
            </a:r>
            <a:r>
              <a:rPr lang="de-DE" dirty="0" smtClean="0">
                <a:solidFill>
                  <a:srgbClr val="0000CC"/>
                </a:solidFill>
                <a:latin typeface="Bookman Old Style" charset="0"/>
              </a:rPr>
              <a:t>)</a:t>
            </a: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We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always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read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linearly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from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left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to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right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.</a:t>
            </a:r>
          </a:p>
          <a:p>
            <a:pPr>
              <a:lnSpc>
                <a:spcPct val="95000"/>
              </a:lnSpc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dirty="0" smtClean="0">
                <a:solidFill>
                  <a:srgbClr val="0000CC"/>
                </a:solidFill>
                <a:latin typeface="Bookman Old Style" charset="0"/>
              </a:rPr>
              <a:t>→ Every 16th </a:t>
            </a:r>
            <a:r>
              <a:rPr lang="de-DE" dirty="0" err="1" smtClean="0">
                <a:solidFill>
                  <a:srgbClr val="0000CC"/>
                </a:solidFill>
                <a:latin typeface="Bookman Old Style" charset="0"/>
              </a:rPr>
              <a:t>pixel</a:t>
            </a:r>
            <a:r>
              <a:rPr lang="de-DE" dirty="0" smtClean="0">
                <a:solidFill>
                  <a:srgbClr val="0000CC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0000CC"/>
                </a:solidFill>
                <a:latin typeface="Bookman Old Style" charset="0"/>
              </a:rPr>
              <a:t>we</a:t>
            </a:r>
            <a:r>
              <a:rPr lang="de-DE" dirty="0" smtClean="0">
                <a:solidFill>
                  <a:srgbClr val="0000CC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0000CC"/>
                </a:solidFill>
                <a:latin typeface="Bookman Old Style" charset="0"/>
              </a:rPr>
              <a:t>hit</a:t>
            </a:r>
            <a:r>
              <a:rPr lang="de-DE" dirty="0" smtClean="0">
                <a:solidFill>
                  <a:srgbClr val="0000CC"/>
                </a:solidFill>
                <a:latin typeface="Bookman Old Style" charset="0"/>
              </a:rPr>
              <a:t> a </a:t>
            </a:r>
            <a:r>
              <a:rPr lang="de-DE" dirty="0" err="1" smtClean="0">
                <a:solidFill>
                  <a:srgbClr val="0000CC"/>
                </a:solidFill>
                <a:latin typeface="Bookman Old Style" charset="0"/>
              </a:rPr>
              <a:t>new</a:t>
            </a:r>
            <a:r>
              <a:rPr lang="de-DE" dirty="0" smtClean="0">
                <a:solidFill>
                  <a:srgbClr val="0000CC"/>
                </a:solidFill>
                <a:latin typeface="Bookman Old Style" charset="0"/>
              </a:rPr>
              <a:t> Cacheline. The </a:t>
            </a:r>
            <a:r>
              <a:rPr lang="de-DE" dirty="0" err="1" smtClean="0">
                <a:solidFill>
                  <a:srgbClr val="0000CC"/>
                </a:solidFill>
                <a:latin typeface="Bookman Old Style" charset="0"/>
              </a:rPr>
              <a:t>next</a:t>
            </a:r>
            <a:r>
              <a:rPr lang="de-DE" dirty="0" smtClean="0">
                <a:solidFill>
                  <a:srgbClr val="0000CC"/>
                </a:solidFill>
                <a:latin typeface="Bookman Old Style" charset="0"/>
              </a:rPr>
              <a:t> 15 Pixel </a:t>
            </a:r>
            <a:r>
              <a:rPr lang="de-DE" dirty="0" err="1" smtClean="0">
                <a:solidFill>
                  <a:srgbClr val="0000CC"/>
                </a:solidFill>
                <a:latin typeface="Bookman Old Style" charset="0"/>
              </a:rPr>
              <a:t>are</a:t>
            </a:r>
            <a:r>
              <a:rPr lang="de-DE" dirty="0" smtClean="0">
                <a:solidFill>
                  <a:srgbClr val="0000CC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0000CC"/>
                </a:solidFill>
                <a:latin typeface="Bookman Old Style" charset="0"/>
              </a:rPr>
              <a:t>for</a:t>
            </a:r>
            <a:r>
              <a:rPr lang="de-DE" dirty="0" smtClean="0">
                <a:solidFill>
                  <a:srgbClr val="0000CC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0000CC"/>
                </a:solidFill>
                <a:latin typeface="Bookman Old Style" charset="0"/>
              </a:rPr>
              <a:t>free</a:t>
            </a:r>
            <a:r>
              <a:rPr lang="de-DE" dirty="0" smtClean="0">
                <a:solidFill>
                  <a:srgbClr val="0000CC"/>
                </a:solidFill>
                <a:latin typeface="Bookman Old Style" charset="0"/>
              </a:rPr>
              <a:t>.</a:t>
            </a: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dirty="0" smtClean="0">
              <a:solidFill>
                <a:srgbClr val="0000CC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We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use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many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prescaled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textures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(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about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1500kB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of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data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)</a:t>
            </a:r>
          </a:p>
          <a:p>
            <a:pPr>
              <a:lnSpc>
                <a:spcPct val="95000"/>
              </a:lnSpc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dirty="0" smtClean="0">
                <a:solidFill>
                  <a:srgbClr val="CC0000"/>
                </a:solidFill>
                <a:latin typeface="Bookman Old Style" charset="0"/>
              </a:rPr>
              <a:t>→ </a:t>
            </a:r>
            <a:r>
              <a:rPr lang="de-DE" dirty="0" err="1" smtClean="0">
                <a:solidFill>
                  <a:srgbClr val="CC0000"/>
                </a:solidFill>
                <a:latin typeface="Bookman Old Style" charset="0"/>
              </a:rPr>
              <a:t>Unlikely</a:t>
            </a:r>
            <a:r>
              <a:rPr lang="de-DE" dirty="0" smtClean="0">
                <a:solidFill>
                  <a:srgbClr val="CC0000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CC0000"/>
                </a:solidFill>
                <a:latin typeface="Bookman Old Style" charset="0"/>
              </a:rPr>
              <a:t>that</a:t>
            </a:r>
            <a:r>
              <a:rPr lang="de-DE" dirty="0" smtClean="0">
                <a:solidFill>
                  <a:srgbClr val="CC0000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CC0000"/>
                </a:solidFill>
                <a:latin typeface="Bookman Old Style" charset="0"/>
              </a:rPr>
              <a:t>we</a:t>
            </a:r>
            <a:r>
              <a:rPr lang="de-DE" dirty="0" smtClean="0">
                <a:solidFill>
                  <a:srgbClr val="CC0000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CC0000"/>
                </a:solidFill>
                <a:latin typeface="Bookman Old Style" charset="0"/>
              </a:rPr>
              <a:t>can</a:t>
            </a:r>
            <a:r>
              <a:rPr lang="de-DE" dirty="0" smtClean="0">
                <a:solidFill>
                  <a:srgbClr val="CC0000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CC0000"/>
                </a:solidFill>
                <a:latin typeface="Bookman Old Style" charset="0"/>
              </a:rPr>
              <a:t>reuse</a:t>
            </a:r>
            <a:r>
              <a:rPr lang="de-DE" dirty="0" smtClean="0">
                <a:solidFill>
                  <a:srgbClr val="CC0000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CC0000"/>
                </a:solidFill>
                <a:latin typeface="Bookman Old Style" charset="0"/>
              </a:rPr>
              <a:t>much</a:t>
            </a:r>
            <a:r>
              <a:rPr lang="de-DE" dirty="0" smtClean="0">
                <a:solidFill>
                  <a:srgbClr val="CC0000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CC0000"/>
                </a:solidFill>
                <a:latin typeface="Bookman Old Style" charset="0"/>
              </a:rPr>
              <a:t>of</a:t>
            </a:r>
            <a:r>
              <a:rPr lang="de-DE" dirty="0" smtClean="0">
                <a:solidFill>
                  <a:srgbClr val="CC0000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CC0000"/>
                </a:solidFill>
                <a:latin typeface="Bookman Old Style" charset="0"/>
              </a:rPr>
              <a:t>the</a:t>
            </a:r>
            <a:r>
              <a:rPr lang="de-DE" dirty="0" smtClean="0">
                <a:solidFill>
                  <a:srgbClr val="CC0000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CC0000"/>
                </a:solidFill>
                <a:latin typeface="Bookman Old Style" charset="0"/>
              </a:rPr>
              <a:t>texture</a:t>
            </a:r>
            <a:r>
              <a:rPr lang="de-DE" dirty="0" smtClean="0">
                <a:solidFill>
                  <a:srgbClr val="CC0000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CC0000"/>
                </a:solidFill>
                <a:latin typeface="Bookman Old Style" charset="0"/>
              </a:rPr>
              <a:t>data</a:t>
            </a:r>
            <a:endParaRPr lang="de-DE" dirty="0" smtClean="0">
              <a:solidFill>
                <a:srgbClr val="CC0000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dirty="0" smtClean="0">
              <a:solidFill>
                <a:srgbClr val="0000CC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Many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particles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cover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the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same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screen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area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(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screen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buffer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is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58kB)</a:t>
            </a:r>
          </a:p>
          <a:p>
            <a:pPr>
              <a:lnSpc>
                <a:spcPct val="95000"/>
              </a:lnSpc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dirty="0" smtClean="0">
                <a:solidFill>
                  <a:srgbClr val="009900"/>
                </a:solidFill>
                <a:latin typeface="Bookman Old Style" charset="0"/>
              </a:rPr>
              <a:t>→ </a:t>
            </a:r>
            <a:r>
              <a:rPr lang="de-DE" dirty="0" err="1" smtClean="0">
                <a:solidFill>
                  <a:srgbClr val="009900"/>
                </a:solidFill>
                <a:latin typeface="Bookman Old Style" charset="0"/>
              </a:rPr>
              <a:t>Possible</a:t>
            </a:r>
            <a:r>
              <a:rPr lang="de-DE" dirty="0" smtClean="0">
                <a:solidFill>
                  <a:srgbClr val="009900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009900"/>
                </a:solidFill>
                <a:latin typeface="Bookman Old Style" charset="0"/>
              </a:rPr>
              <a:t>to</a:t>
            </a:r>
            <a:r>
              <a:rPr lang="de-DE" dirty="0" smtClean="0">
                <a:solidFill>
                  <a:srgbClr val="009900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009900"/>
                </a:solidFill>
                <a:latin typeface="Bookman Old Style" charset="0"/>
              </a:rPr>
              <a:t>reuse</a:t>
            </a:r>
            <a:r>
              <a:rPr lang="de-DE" dirty="0" smtClean="0">
                <a:solidFill>
                  <a:srgbClr val="009900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009900"/>
                </a:solidFill>
                <a:latin typeface="Bookman Old Style" charset="0"/>
              </a:rPr>
              <a:t>screen</a:t>
            </a:r>
            <a:r>
              <a:rPr lang="de-DE" dirty="0" smtClean="0">
                <a:solidFill>
                  <a:srgbClr val="009900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009900"/>
                </a:solidFill>
                <a:latin typeface="Bookman Old Style" charset="0"/>
              </a:rPr>
              <a:t>data</a:t>
            </a:r>
            <a:r>
              <a:rPr lang="de-DE" dirty="0" smtClean="0">
                <a:solidFill>
                  <a:srgbClr val="009900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009900"/>
                </a:solidFill>
                <a:latin typeface="Bookman Old Style" charset="0"/>
              </a:rPr>
              <a:t>which</a:t>
            </a:r>
            <a:r>
              <a:rPr lang="de-DE" dirty="0" smtClean="0">
                <a:solidFill>
                  <a:srgbClr val="009900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009900"/>
                </a:solidFill>
                <a:latin typeface="Bookman Old Style" charset="0"/>
              </a:rPr>
              <a:t>is</a:t>
            </a:r>
            <a:r>
              <a:rPr lang="de-DE" dirty="0" smtClean="0">
                <a:solidFill>
                  <a:srgbClr val="009900"/>
                </a:solidFill>
                <a:latin typeface="Bookman Old Style" charset="0"/>
              </a:rPr>
              <a:t> still in </a:t>
            </a:r>
            <a:r>
              <a:rPr lang="de-DE" dirty="0" err="1" smtClean="0">
                <a:solidFill>
                  <a:srgbClr val="009900"/>
                </a:solidFill>
                <a:latin typeface="Bookman Old Style" charset="0"/>
              </a:rPr>
              <a:t>the</a:t>
            </a:r>
            <a:r>
              <a:rPr lang="de-DE" dirty="0" smtClean="0">
                <a:solidFill>
                  <a:srgbClr val="009900"/>
                </a:solidFill>
                <a:latin typeface="Bookman Old Style" charset="0"/>
              </a:rPr>
              <a:t> Cache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Cache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7" name="Inhaltsplatzhalter 6"/>
          <p:cNvSpPr>
            <a:spLocks noGrp="1"/>
          </p:cNvSpPr>
          <p:nvPr>
            <p:ph sz="quarter" idx="2"/>
          </p:nvPr>
        </p:nvSpPr>
        <p:spPr>
          <a:xfrm>
            <a:off x="5580112" y="1059582"/>
            <a:ext cx="3093734" cy="355585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de-DE" dirty="0" smtClean="0">
                <a:solidFill>
                  <a:srgbClr val="464653"/>
                </a:solidFill>
                <a:latin typeface="Bookman Oldstyle" pitchFamily="16" charset="0"/>
              </a:rPr>
              <a:t>Simple </a:t>
            </a:r>
            <a:r>
              <a:rPr lang="de-DE" dirty="0" err="1" smtClean="0">
                <a:solidFill>
                  <a:srgbClr val="464653"/>
                </a:solidFill>
                <a:latin typeface="Bookman Oldstyle" pitchFamily="16" charset="0"/>
              </a:rPr>
              <a:t>drawing</a:t>
            </a:r>
            <a:r>
              <a:rPr lang="de-DE" dirty="0" smtClean="0">
                <a:solidFill>
                  <a:srgbClr val="464653"/>
                </a:solidFill>
                <a:latin typeface="Bookman Oldstyle" pitchFamily="16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style" pitchFamily="16" charset="0"/>
              </a:rPr>
              <a:t>approach</a:t>
            </a:r>
            <a:r>
              <a:rPr lang="de-DE" dirty="0" smtClean="0">
                <a:solidFill>
                  <a:srgbClr val="464653"/>
                </a:solidFill>
                <a:latin typeface="Bookman Oldstyle" pitchFamily="16" charset="0"/>
              </a:rPr>
              <a:t>:</a:t>
            </a:r>
          </a:p>
          <a:p>
            <a:pPr lvl="1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de-DE" dirty="0" smtClean="0">
                <a:solidFill>
                  <a:srgbClr val="464653"/>
                </a:solidFill>
                <a:latin typeface="Bookman Oldstyle" pitchFamily="16" charset="0"/>
              </a:rPr>
              <a:t>Draw </a:t>
            </a:r>
            <a:r>
              <a:rPr lang="de-DE" dirty="0" err="1" smtClean="0">
                <a:solidFill>
                  <a:srgbClr val="464653"/>
                </a:solidFill>
                <a:latin typeface="Bookman Oldstyle" pitchFamily="16" charset="0"/>
              </a:rPr>
              <a:t>each</a:t>
            </a:r>
            <a:r>
              <a:rPr lang="de-DE" dirty="0" smtClean="0">
                <a:solidFill>
                  <a:srgbClr val="464653"/>
                </a:solidFill>
                <a:latin typeface="Bookman Oldstyle" pitchFamily="16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style" pitchFamily="16" charset="0"/>
              </a:rPr>
              <a:t>particle</a:t>
            </a:r>
            <a:r>
              <a:rPr lang="de-DE" dirty="0" smtClean="0">
                <a:solidFill>
                  <a:srgbClr val="464653"/>
                </a:solidFill>
                <a:latin typeface="Bookman Oldstyle" pitchFamily="16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style" pitchFamily="16" charset="0"/>
              </a:rPr>
              <a:t>individually</a:t>
            </a:r>
            <a:endParaRPr lang="de-DE" dirty="0" smtClean="0">
              <a:solidFill>
                <a:srgbClr val="464653"/>
              </a:solidFill>
              <a:latin typeface="Bookman Oldstyle" pitchFamily="16" charset="0"/>
            </a:endParaRPr>
          </a:p>
          <a:p>
            <a:pPr lvl="1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de-DE" dirty="0" smtClean="0">
                <a:solidFill>
                  <a:srgbClr val="464653"/>
                </a:solidFill>
                <a:latin typeface="Bookman Oldstyle" pitchFamily="16" charset="0"/>
              </a:rPr>
              <a:t>Order </a:t>
            </a:r>
            <a:r>
              <a:rPr lang="de-DE" dirty="0" err="1" smtClean="0">
                <a:solidFill>
                  <a:srgbClr val="464653"/>
                </a:solidFill>
                <a:latin typeface="Bookman Oldstyle" pitchFamily="16" charset="0"/>
              </a:rPr>
              <a:t>is</a:t>
            </a:r>
            <a:r>
              <a:rPr lang="de-DE" dirty="0" smtClean="0">
                <a:solidFill>
                  <a:srgbClr val="464653"/>
                </a:solidFill>
                <a:latin typeface="Bookman Oldstyle" pitchFamily="16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style" pitchFamily="16" charset="0"/>
              </a:rPr>
              <a:t>given</a:t>
            </a:r>
            <a:r>
              <a:rPr lang="de-DE" dirty="0" smtClean="0">
                <a:solidFill>
                  <a:srgbClr val="464653"/>
                </a:solidFill>
                <a:latin typeface="Bookman Oldstyle" pitchFamily="16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style" pitchFamily="16" charset="0"/>
              </a:rPr>
              <a:t>by</a:t>
            </a:r>
            <a:r>
              <a:rPr lang="de-DE" dirty="0" smtClean="0">
                <a:solidFill>
                  <a:srgbClr val="464653"/>
                </a:solidFill>
                <a:latin typeface="Bookman Oldstyle" pitchFamily="16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style" pitchFamily="16" charset="0"/>
              </a:rPr>
              <a:t>particle</a:t>
            </a:r>
            <a:r>
              <a:rPr lang="de-DE" dirty="0" smtClean="0">
                <a:solidFill>
                  <a:srgbClr val="464653"/>
                </a:solidFill>
                <a:latin typeface="Bookman Oldstyle" pitchFamily="16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style" pitchFamily="16" charset="0"/>
              </a:rPr>
              <a:t>generator</a:t>
            </a:r>
            <a:endParaRPr lang="de-DE" dirty="0" smtClean="0">
              <a:solidFill>
                <a:srgbClr val="464653"/>
              </a:solidFill>
              <a:latin typeface="Bookman Oldstyle" pitchFamily="16" charset="0"/>
            </a:endParaRPr>
          </a:p>
          <a:p>
            <a:pPr lvl="1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de-DE" dirty="0" err="1" smtClean="0">
                <a:solidFill>
                  <a:srgbClr val="464653"/>
                </a:solidFill>
                <a:latin typeface="Bookman Oldstyle" pitchFamily="16" charset="0"/>
              </a:rPr>
              <a:t>Rather</a:t>
            </a:r>
            <a:r>
              <a:rPr lang="de-DE" dirty="0" smtClean="0">
                <a:solidFill>
                  <a:srgbClr val="464653"/>
                </a:solidFill>
                <a:latin typeface="Bookman Oldstyle" pitchFamily="16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style" pitchFamily="16" charset="0"/>
              </a:rPr>
              <a:t>random</a:t>
            </a:r>
            <a:r>
              <a:rPr lang="de-DE" dirty="0" smtClean="0">
                <a:solidFill>
                  <a:srgbClr val="464653"/>
                </a:solidFill>
                <a:latin typeface="Bookman Oldstyle" pitchFamily="16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style" pitchFamily="16" charset="0"/>
              </a:rPr>
              <a:t>screen</a:t>
            </a:r>
            <a:r>
              <a:rPr lang="de-DE" dirty="0" smtClean="0">
                <a:solidFill>
                  <a:srgbClr val="464653"/>
                </a:solidFill>
                <a:latin typeface="Bookman Oldstyle" pitchFamily="16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style" pitchFamily="16" charset="0"/>
              </a:rPr>
              <a:t>positions</a:t>
            </a:r>
            <a:r>
              <a:rPr lang="de-DE" dirty="0" smtClean="0">
                <a:solidFill>
                  <a:srgbClr val="464653"/>
                </a:solidFill>
                <a:latin typeface="Bookman Oldstyle" pitchFamily="16" charset="0"/>
              </a:rPr>
              <a:t/>
            </a:r>
            <a:br>
              <a:rPr lang="de-DE" dirty="0" smtClean="0">
                <a:solidFill>
                  <a:srgbClr val="464653"/>
                </a:solidFill>
                <a:latin typeface="Bookman Oldstyle" pitchFamily="16" charset="0"/>
              </a:rPr>
            </a:br>
            <a:endParaRPr lang="de-DE" dirty="0" smtClean="0">
              <a:solidFill>
                <a:srgbClr val="464653"/>
              </a:solidFill>
              <a:latin typeface="Bookman Oldstyle" pitchFamily="16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de-DE" dirty="0" err="1" smtClean="0">
                <a:solidFill>
                  <a:srgbClr val="464653"/>
                </a:solidFill>
                <a:latin typeface="Bookman Oldstyle" pitchFamily="16" charset="0"/>
              </a:rPr>
              <a:t>Don't</a:t>
            </a:r>
            <a:r>
              <a:rPr lang="de-DE" dirty="0" smtClean="0">
                <a:solidFill>
                  <a:srgbClr val="464653"/>
                </a:solidFill>
                <a:latin typeface="Bookman Oldstyle" pitchFamily="16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style" pitchFamily="16" charset="0"/>
              </a:rPr>
              <a:t>expect</a:t>
            </a:r>
            <a:r>
              <a:rPr lang="de-DE" dirty="0" smtClean="0">
                <a:solidFill>
                  <a:srgbClr val="464653"/>
                </a:solidFill>
                <a:latin typeface="Bookman Oldstyle" pitchFamily="16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style" pitchFamily="16" charset="0"/>
              </a:rPr>
              <a:t>much</a:t>
            </a:r>
            <a:r>
              <a:rPr lang="de-DE" dirty="0" smtClean="0">
                <a:solidFill>
                  <a:srgbClr val="464653"/>
                </a:solidFill>
                <a:latin typeface="Bookman Oldstyle" pitchFamily="16" charset="0"/>
              </a:rPr>
              <a:t> Cache </a:t>
            </a:r>
            <a:r>
              <a:rPr lang="de-DE" dirty="0" err="1" smtClean="0">
                <a:solidFill>
                  <a:srgbClr val="464653"/>
                </a:solidFill>
                <a:latin typeface="Bookman Oldstyle" pitchFamily="16" charset="0"/>
              </a:rPr>
              <a:t>reuse</a:t>
            </a:r>
            <a:endParaRPr lang="de-DE" dirty="0">
              <a:solidFill>
                <a:srgbClr val="464653"/>
              </a:solidFill>
              <a:latin typeface="Bookman Oldstyle" pitchFamily="1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50913"/>
            <a:ext cx="4679950" cy="26320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03238" y="3621088"/>
            <a:ext cx="4608512" cy="5191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1340" rIns="0" bIns="0" anchor="ctr"/>
          <a:lstStyle/>
          <a:p>
            <a:pPr algn="ctr" hangingPunct="1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de-DE" dirty="0" err="1">
                <a:solidFill>
                  <a:srgbClr val="464653"/>
                </a:solidFill>
                <a:latin typeface="Bookman Old Style" charset="0"/>
              </a:rPr>
              <a:t>About</a:t>
            </a:r>
            <a:r>
              <a:rPr lang="de-DE" dirty="0">
                <a:solidFill>
                  <a:srgbClr val="464653"/>
                </a:solidFill>
                <a:latin typeface="Bookman Old Style" charset="0"/>
              </a:rPr>
              <a:t> 21.000 Cache </a:t>
            </a:r>
            <a:r>
              <a:rPr lang="de-DE" dirty="0" err="1">
                <a:solidFill>
                  <a:srgbClr val="464653"/>
                </a:solidFill>
                <a:latin typeface="Bookman Old Style" charset="0"/>
              </a:rPr>
              <a:t>misses</a:t>
            </a:r>
            <a:r>
              <a:rPr lang="de-DE" dirty="0">
                <a:solidFill>
                  <a:srgbClr val="464653"/>
                </a:solidFill>
                <a:latin typeface="Bookman Old Style" charset="0"/>
              </a:rPr>
              <a:t/>
            </a:r>
            <a:br>
              <a:rPr lang="de-DE" dirty="0">
                <a:solidFill>
                  <a:srgbClr val="464653"/>
                </a:solidFill>
                <a:latin typeface="Bookman Old Style" charset="0"/>
              </a:rPr>
            </a:br>
            <a:r>
              <a:rPr lang="de-DE" dirty="0">
                <a:solidFill>
                  <a:srgbClr val="464653"/>
                </a:solidFill>
                <a:latin typeface="Bookman Old Style" charset="0"/>
              </a:rPr>
              <a:t>(</a:t>
            </a:r>
            <a:r>
              <a:rPr lang="de-DE" dirty="0" err="1">
                <a:solidFill>
                  <a:srgbClr val="464653"/>
                </a:solidFill>
                <a:latin typeface="Bookman Old Style" charset="0"/>
              </a:rPr>
              <a:t>every</a:t>
            </a:r>
            <a:r>
              <a:rPr lang="de-DE" dirty="0">
                <a:solidFill>
                  <a:srgbClr val="464653"/>
                </a:solidFill>
                <a:latin typeface="Bookman Old Style" charset="0"/>
              </a:rPr>
              <a:t> 15th </a:t>
            </a:r>
            <a:r>
              <a:rPr lang="de-DE" dirty="0" err="1">
                <a:solidFill>
                  <a:srgbClr val="464653"/>
                </a:solidFill>
                <a:latin typeface="Bookman Old Style" charset="0"/>
              </a:rPr>
              <a:t>pixel</a:t>
            </a:r>
            <a:r>
              <a:rPr lang="de-DE" dirty="0">
                <a:solidFill>
                  <a:srgbClr val="464653"/>
                </a:solidFill>
                <a:latin typeface="Bookman Old Style" charset="0"/>
              </a:rPr>
              <a:t>, just </a:t>
            </a:r>
            <a:r>
              <a:rPr lang="de-DE" dirty="0" err="1">
                <a:solidFill>
                  <a:srgbClr val="464653"/>
                </a:solidFill>
                <a:latin typeface="Bookman Old Style" charset="0"/>
              </a:rPr>
              <a:t>as</a:t>
            </a:r>
            <a:r>
              <a:rPr lang="de-DE" dirty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>
                <a:solidFill>
                  <a:srgbClr val="464653"/>
                </a:solidFill>
                <a:latin typeface="Bookman Old Style" charset="0"/>
              </a:rPr>
              <a:t>expected</a:t>
            </a:r>
            <a:r>
              <a:rPr lang="de-DE" dirty="0">
                <a:solidFill>
                  <a:srgbClr val="464653"/>
                </a:solidFill>
                <a:latin typeface="Bookman Old Style" charset="0"/>
              </a:rPr>
              <a:t>!)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Cache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7" name="Inhaltsplatzhalter 6"/>
          <p:cNvSpPr>
            <a:spLocks noGrp="1"/>
          </p:cNvSpPr>
          <p:nvPr>
            <p:ph sz="quarter" idx="2"/>
          </p:nvPr>
        </p:nvSpPr>
        <p:spPr>
          <a:xfrm>
            <a:off x="5580112" y="1059582"/>
            <a:ext cx="3093734" cy="3555852"/>
          </a:xfrm>
        </p:spPr>
        <p:txBody>
          <a:bodyPr>
            <a:normAutofit/>
          </a:bodyPr>
          <a:lstStyle/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400" dirty="0" smtClean="0">
                <a:solidFill>
                  <a:srgbClr val="464653"/>
                </a:solidFill>
                <a:latin typeface="Bookman Oldstyle" pitchFamily="16" charset="0"/>
              </a:rPr>
              <a:t>Simple optimization:</a:t>
            </a:r>
          </a:p>
          <a:p>
            <a:pPr lvl="1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100" dirty="0" smtClean="0">
                <a:solidFill>
                  <a:srgbClr val="464653"/>
                </a:solidFill>
                <a:latin typeface="Bookman Oldstyle" pitchFamily="16" charset="0"/>
              </a:rPr>
              <a:t>Draw particles top to bottom</a:t>
            </a:r>
          </a:p>
          <a:p>
            <a:pPr lvl="1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100" dirty="0" smtClean="0">
                <a:solidFill>
                  <a:srgbClr val="464653"/>
                </a:solidFill>
                <a:latin typeface="Bookman Oldstyle" pitchFamily="16" charset="0"/>
              </a:rPr>
              <a:t>Pixels „below“ were recently drawn</a:t>
            </a:r>
          </a:p>
          <a:p>
            <a:pPr lvl="1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2100" dirty="0" smtClean="0">
                <a:solidFill>
                  <a:srgbClr val="464653"/>
                </a:solidFill>
                <a:latin typeface="Bookman Oldstyle" pitchFamily="16" charset="0"/>
              </a:rPr>
              <a:t>Expect </a:t>
            </a:r>
            <a:r>
              <a:rPr lang="en-US" sz="2100" dirty="0" smtClean="0">
                <a:solidFill>
                  <a:srgbClr val="464653"/>
                </a:solidFill>
                <a:latin typeface="Bookman Oldstyle" pitchFamily="16" charset="0"/>
              </a:rPr>
              <a:t>better Cache reuse</a:t>
            </a:r>
            <a:endParaRPr lang="de-DE" sz="2100" dirty="0" smtClean="0">
              <a:solidFill>
                <a:srgbClr val="464653"/>
              </a:solidFill>
              <a:latin typeface="Bookman Oldstyle" pitchFamily="16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de-DE" dirty="0">
              <a:solidFill>
                <a:srgbClr val="464653"/>
              </a:solidFill>
              <a:latin typeface="Bookman Oldstyle" pitchFamily="16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03238" y="3621088"/>
            <a:ext cx="4608512" cy="5191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1340" rIns="0" bIns="0" anchor="ctr"/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About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12.000 Cache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misses</a:t>
            </a:r>
            <a:endParaRPr lang="de-DE" dirty="0" smtClean="0">
              <a:solidFill>
                <a:srgbClr val="464653"/>
              </a:solidFill>
              <a:latin typeface="Bookman Old Style" charset="0"/>
            </a:endParaRPr>
          </a:p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(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Almost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half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as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much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!)</a:t>
            </a:r>
            <a:endParaRPr lang="de-DE" dirty="0">
              <a:solidFill>
                <a:srgbClr val="464653"/>
              </a:solidFill>
              <a:latin typeface="Bookman Old Style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50913"/>
            <a:ext cx="4679950" cy="26320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1" name="Grafik 10" descr="bob-ross-1 Kopi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1707654"/>
            <a:ext cx="1887730" cy="1929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From</a:t>
            </a:r>
            <a:r>
              <a:rPr lang="de-DE" dirty="0" smtClean="0"/>
              <a:t> „back </a:t>
            </a:r>
            <a:r>
              <a:rPr lang="de-DE" dirty="0" err="1" smtClean="0"/>
              <a:t>then</a:t>
            </a:r>
            <a:r>
              <a:rPr lang="de-DE" dirty="0" smtClean="0"/>
              <a:t>“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now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Using the Cache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7" name="Inhaltsplatzhalter 6"/>
          <p:cNvSpPr>
            <a:spLocks noGrp="1"/>
          </p:cNvSpPr>
          <p:nvPr>
            <p:ph sz="quarter" idx="2"/>
          </p:nvPr>
        </p:nvSpPr>
        <p:spPr>
          <a:xfrm>
            <a:off x="5436096" y="912114"/>
            <a:ext cx="3237750" cy="3703320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More </a:t>
            </a:r>
            <a:r>
              <a:rPr lang="de-DE" dirty="0" err="1" smtClean="0"/>
              <a:t>sophisticated</a:t>
            </a:r>
            <a:r>
              <a:rPr lang="de-DE" dirty="0" smtClean="0"/>
              <a:t> </a:t>
            </a:r>
            <a:r>
              <a:rPr lang="de-DE" dirty="0" err="1" smtClean="0"/>
              <a:t>approach</a:t>
            </a:r>
            <a:r>
              <a:rPr lang="de-DE" dirty="0" smtClean="0"/>
              <a:t>:</a:t>
            </a:r>
          </a:p>
          <a:p>
            <a:pPr lvl="1"/>
            <a:r>
              <a:rPr lang="de-DE" dirty="0" err="1" smtClean="0"/>
              <a:t>Fill</a:t>
            </a:r>
            <a:r>
              <a:rPr lang="de-DE" dirty="0" smtClean="0"/>
              <a:t> </a:t>
            </a:r>
            <a:r>
              <a:rPr lang="de-DE" dirty="0" err="1" smtClean="0"/>
              <a:t>every</a:t>
            </a:r>
            <a:r>
              <a:rPr lang="de-DE" dirty="0" smtClean="0"/>
              <a:t> </a:t>
            </a:r>
            <a:r>
              <a:rPr lang="de-DE" dirty="0" err="1" smtClean="0"/>
              <a:t>scanline</a:t>
            </a:r>
            <a:r>
              <a:rPr lang="de-DE" dirty="0" smtClean="0"/>
              <a:t> </a:t>
            </a:r>
            <a:r>
              <a:rPr lang="de-DE" dirty="0" err="1" smtClean="0"/>
              <a:t>completely</a:t>
            </a:r>
            <a:endParaRPr lang="de-DE" dirty="0" smtClean="0"/>
          </a:p>
          <a:p>
            <a:pPr lvl="1"/>
            <a:r>
              <a:rPr lang="de-DE" dirty="0" smtClean="0"/>
              <a:t>Keep </a:t>
            </a:r>
            <a:r>
              <a:rPr lang="de-DE" dirty="0" err="1" smtClean="0"/>
              <a:t>track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particles</a:t>
            </a:r>
            <a:r>
              <a:rPr lang="de-DE" dirty="0" smtClean="0"/>
              <a:t>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cross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 err="1" smtClean="0"/>
              <a:t>scanline</a:t>
            </a:r>
            <a:endParaRPr lang="de-DE" dirty="0" smtClean="0"/>
          </a:p>
          <a:p>
            <a:pPr lvl="1"/>
            <a:r>
              <a:rPr lang="de-DE" dirty="0" smtClean="0"/>
              <a:t>Clear </a:t>
            </a:r>
            <a:r>
              <a:rPr lang="de-DE" dirty="0" err="1" smtClean="0"/>
              <a:t>loads</a:t>
            </a:r>
            <a:r>
              <a:rPr lang="de-DE" dirty="0" smtClean="0"/>
              <a:t> </a:t>
            </a:r>
            <a:r>
              <a:rPr lang="de-DE" dirty="0" err="1" smtClean="0"/>
              <a:t>scanline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Cache</a:t>
            </a:r>
          </a:p>
          <a:p>
            <a:endParaRPr lang="de-DE" dirty="0" smtClean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03238" y="3651870"/>
            <a:ext cx="4608512" cy="108012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1340" rIns="0" bIns="0" anchor="ctr"/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3.600 Cache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misses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/>
            </a:r>
            <a:br>
              <a:rPr lang="de-DE" dirty="0" smtClean="0">
                <a:solidFill>
                  <a:srgbClr val="464653"/>
                </a:solidFill>
                <a:latin typeface="Bookman Old Style" charset="0"/>
              </a:rPr>
            </a:b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/>
            </a:r>
            <a:br>
              <a:rPr lang="de-DE" dirty="0" smtClean="0">
                <a:solidFill>
                  <a:srgbClr val="464653"/>
                </a:solidFill>
                <a:latin typeface="Bookman Old Style" charset="0"/>
              </a:rPr>
            </a:br>
            <a:r>
              <a:rPr lang="de-DE" dirty="0" smtClean="0">
                <a:solidFill>
                  <a:srgbClr val="464653"/>
                </a:solidFill>
                <a:latin typeface="Bookman Oldstyle" pitchFamily="16" charset="0"/>
              </a:rPr>
              <a:t>Every Cacheline </a:t>
            </a:r>
            <a:r>
              <a:rPr lang="de-DE" dirty="0" err="1" smtClean="0">
                <a:solidFill>
                  <a:srgbClr val="464653"/>
                </a:solidFill>
                <a:latin typeface="Bookman Oldstyle" pitchFamily="16" charset="0"/>
              </a:rPr>
              <a:t>is</a:t>
            </a:r>
            <a:r>
              <a:rPr lang="de-DE" dirty="0" smtClean="0">
                <a:solidFill>
                  <a:srgbClr val="464653"/>
                </a:solidFill>
                <a:latin typeface="Bookman Oldstyle" pitchFamily="16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style" pitchFamily="16" charset="0"/>
              </a:rPr>
              <a:t>loaded</a:t>
            </a:r>
            <a:r>
              <a:rPr lang="de-DE" dirty="0" smtClean="0">
                <a:solidFill>
                  <a:srgbClr val="464653"/>
                </a:solidFill>
                <a:latin typeface="Bookman Oldstyle" pitchFamily="16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style" pitchFamily="16" charset="0"/>
              </a:rPr>
              <a:t>only</a:t>
            </a:r>
            <a:r>
              <a:rPr lang="de-DE" dirty="0" smtClean="0">
                <a:solidFill>
                  <a:srgbClr val="464653"/>
                </a:solidFill>
                <a:latin typeface="Bookman Oldstyle" pitchFamily="16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style" pitchFamily="16" charset="0"/>
              </a:rPr>
              <a:t>once</a:t>
            </a:r>
            <a:r>
              <a:rPr lang="de-DE" dirty="0" smtClean="0">
                <a:solidFill>
                  <a:srgbClr val="464653"/>
                </a:solidFill>
                <a:latin typeface="Bookman Oldstyle" pitchFamily="16" charset="0"/>
              </a:rPr>
              <a:t/>
            </a:r>
            <a:br>
              <a:rPr lang="de-DE" dirty="0" smtClean="0">
                <a:solidFill>
                  <a:srgbClr val="464653"/>
                </a:solidFill>
                <a:latin typeface="Bookman Oldstyle" pitchFamily="16" charset="0"/>
              </a:rPr>
            </a:br>
            <a:r>
              <a:rPr lang="de-DE" dirty="0" smtClean="0">
                <a:solidFill>
                  <a:srgbClr val="464653"/>
                </a:solidFill>
                <a:latin typeface="Bookman Oldstyle" pitchFamily="16" charset="0"/>
              </a:rPr>
              <a:t> </a:t>
            </a:r>
            <a:r>
              <a:rPr lang="de-DE" dirty="0" smtClean="0">
                <a:solidFill>
                  <a:srgbClr val="00B050"/>
                </a:solidFill>
                <a:latin typeface="Bookman Oldstyle" pitchFamily="16" charset="0"/>
              </a:rPr>
              <a:t>→ </a:t>
            </a:r>
            <a:r>
              <a:rPr lang="de-DE" dirty="0" err="1" smtClean="0">
                <a:solidFill>
                  <a:srgbClr val="00B050"/>
                </a:solidFill>
                <a:latin typeface="Bookman Oldstyle" pitchFamily="16" charset="0"/>
              </a:rPr>
              <a:t>Can't</a:t>
            </a:r>
            <a:r>
              <a:rPr lang="de-DE" dirty="0" smtClean="0">
                <a:solidFill>
                  <a:srgbClr val="00B050"/>
                </a:solidFill>
                <a:latin typeface="Bookman Oldstyle" pitchFamily="16" charset="0"/>
              </a:rPr>
              <a:t> do </a:t>
            </a:r>
            <a:r>
              <a:rPr lang="de-DE" dirty="0" err="1" smtClean="0">
                <a:solidFill>
                  <a:srgbClr val="00B050"/>
                </a:solidFill>
                <a:latin typeface="Bookman Oldstyle" pitchFamily="16" charset="0"/>
              </a:rPr>
              <a:t>any</a:t>
            </a:r>
            <a:r>
              <a:rPr lang="de-DE" dirty="0" smtClean="0">
                <a:solidFill>
                  <a:srgbClr val="00B050"/>
                </a:solidFill>
                <a:latin typeface="Bookman Oldstyle" pitchFamily="16" charset="0"/>
              </a:rPr>
              <a:t> </a:t>
            </a:r>
            <a:r>
              <a:rPr lang="de-DE" dirty="0" err="1" smtClean="0">
                <a:solidFill>
                  <a:srgbClr val="00B050"/>
                </a:solidFill>
                <a:latin typeface="Bookman Oldstyle" pitchFamily="16" charset="0"/>
              </a:rPr>
              <a:t>better</a:t>
            </a:r>
            <a:r>
              <a:rPr lang="de-DE" dirty="0" smtClean="0">
                <a:solidFill>
                  <a:srgbClr val="00B050"/>
                </a:solidFill>
                <a:latin typeface="Bookman Oldstyle" pitchFamily="16" charset="0"/>
              </a:rPr>
              <a:t>!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50913"/>
            <a:ext cx="4679950" cy="26320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Using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dirty="0" err="1" smtClean="0">
                <a:solidFill>
                  <a:srgbClr val="464653"/>
                </a:solidFill>
                <a:latin typeface="Bookman Old Style" charset="0"/>
              </a:rPr>
              <a:t>the</a:t>
            </a:r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 Cache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7" name="Inhaltsplatzhalter 6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So how much time did we save?...</a:t>
            </a:r>
          </a:p>
          <a:p>
            <a:r>
              <a:rPr lang="en-US" dirty="0" smtClean="0"/>
              <a:t>Theory:</a:t>
            </a:r>
          </a:p>
          <a:p>
            <a:pPr lvl="1"/>
            <a:r>
              <a:rPr lang="en-US" dirty="0" smtClean="0"/>
              <a:t>Reduced Cache misses from 21.000 to 3.600.</a:t>
            </a:r>
          </a:p>
          <a:p>
            <a:pPr lvl="1"/>
            <a:r>
              <a:rPr lang="en-US" dirty="0" smtClean="0"/>
              <a:t>A Cache miss stalls until the requested data is loaded</a:t>
            </a:r>
          </a:p>
          <a:p>
            <a:pPr lvl="1"/>
            <a:r>
              <a:rPr lang="en-US" dirty="0" smtClean="0"/>
              <a:t>(first byte is available earlier than the last byte)</a:t>
            </a:r>
          </a:p>
          <a:p>
            <a:pPr lvl="1"/>
            <a:r>
              <a:rPr lang="en-US" dirty="0" smtClean="0"/>
              <a:t>We are always waiting for the first </a:t>
            </a:r>
            <a:r>
              <a:rPr lang="en-US" dirty="0" err="1" smtClean="0"/>
              <a:t>DWord</a:t>
            </a:r>
            <a:r>
              <a:rPr lang="en-US" dirty="0" smtClean="0"/>
              <a:t> to arrive (available after 8 Cycles)</a:t>
            </a:r>
          </a:p>
          <a:p>
            <a:pPr lvl="1"/>
            <a:r>
              <a:rPr lang="en-US" dirty="0" smtClean="0"/>
              <a:t>Saved ~140.000 cycles (that's about 5% of our available frame time)</a:t>
            </a:r>
          </a:p>
          <a:p>
            <a:endParaRPr lang="en-US" dirty="0" smtClean="0"/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Profiling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7" name="Inhaltsplatzhalter 6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We</a:t>
            </a: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need</a:t>
            </a: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 a </a:t>
            </a: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way</a:t>
            </a: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to</a:t>
            </a: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track</a:t>
            </a: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where</a:t>
            </a: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our</a:t>
            </a: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performance</a:t>
            </a: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is</a:t>
            </a: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spend</a:t>
            </a: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:</a:t>
            </a: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Record</a:t>
            </a: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the</a:t>
            </a: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timing</a:t>
            </a: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for</a:t>
            </a: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every</a:t>
            </a: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frame</a:t>
            </a: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.</a:t>
            </a: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Save </a:t>
            </a: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to</a:t>
            </a: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file</a:t>
            </a: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at</a:t>
            </a: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2800" dirty="0" err="1" smtClean="0">
                <a:solidFill>
                  <a:srgbClr val="464653"/>
                </a:solidFill>
                <a:latin typeface="Bookman Old Style" charset="0"/>
              </a:rPr>
              <a:t>exit</a:t>
            </a:r>
            <a:r>
              <a:rPr lang="de-DE" sz="2800" dirty="0" smtClean="0">
                <a:solidFill>
                  <a:srgbClr val="464653"/>
                </a:solidFill>
                <a:latin typeface="Bookman Old Style" charset="0"/>
              </a:rPr>
              <a:t>.</a:t>
            </a:r>
          </a:p>
          <a:p>
            <a:endParaRPr lang="en-US" dirty="0" smtClean="0"/>
          </a:p>
          <a:p>
            <a:endParaRPr lang="de-DE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57696" y="1439863"/>
            <a:ext cx="8178800" cy="2232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3528" rIns="0" bIns="0" anchor="ctr"/>
          <a:lstStyle/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1400" dirty="0" err="1">
                <a:solidFill>
                  <a:srgbClr val="464653"/>
                </a:solidFill>
                <a:latin typeface="Consolas" pitchFamily="49" charset="0"/>
              </a:rPr>
              <a:t>void</a:t>
            </a:r>
            <a:r>
              <a:rPr lang="de-DE" sz="1400" dirty="0">
                <a:solidFill>
                  <a:srgbClr val="464653"/>
                </a:solidFill>
                <a:latin typeface="Consolas" pitchFamily="49" charset="0"/>
              </a:rPr>
              <a:t> </a:t>
            </a:r>
            <a:r>
              <a:rPr lang="de-DE" sz="1400" dirty="0" err="1">
                <a:solidFill>
                  <a:srgbClr val="464653"/>
                </a:solidFill>
                <a:latin typeface="Consolas" pitchFamily="49" charset="0"/>
              </a:rPr>
              <a:t>drawFrame</a:t>
            </a:r>
            <a:r>
              <a:rPr lang="de-DE" sz="1400" dirty="0">
                <a:solidFill>
                  <a:srgbClr val="464653"/>
                </a:solidFill>
                <a:latin typeface="Consolas" pitchFamily="49" charset="0"/>
              </a:rPr>
              <a:t>(</a:t>
            </a:r>
            <a:r>
              <a:rPr lang="de-DE" sz="1400" dirty="0" err="1">
                <a:solidFill>
                  <a:srgbClr val="464653"/>
                </a:solidFill>
                <a:latin typeface="Consolas" pitchFamily="49" charset="0"/>
              </a:rPr>
              <a:t>int</a:t>
            </a:r>
            <a:r>
              <a:rPr lang="de-DE" sz="1400" dirty="0">
                <a:solidFill>
                  <a:srgbClr val="464653"/>
                </a:solidFill>
                <a:latin typeface="Consolas" pitchFamily="49" charset="0"/>
              </a:rPr>
              <a:t> time)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1400" dirty="0">
                <a:solidFill>
                  <a:srgbClr val="464653"/>
                </a:solidFill>
                <a:latin typeface="Consolas" pitchFamily="49" charset="0"/>
              </a:rPr>
              <a:t>{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1400" dirty="0">
                <a:solidFill>
                  <a:srgbClr val="464653"/>
                </a:solidFill>
                <a:latin typeface="Consolas" pitchFamily="49" charset="0"/>
              </a:rPr>
              <a:t>   </a:t>
            </a:r>
            <a:r>
              <a:rPr lang="de-DE" sz="1400" dirty="0" err="1">
                <a:solidFill>
                  <a:srgbClr val="808080"/>
                </a:solidFill>
                <a:latin typeface="Consolas" pitchFamily="49" charset="0"/>
              </a:rPr>
              <a:t>profileStart</a:t>
            </a:r>
            <a:r>
              <a:rPr lang="de-DE" sz="1400" dirty="0">
                <a:solidFill>
                  <a:srgbClr val="808080"/>
                </a:solidFill>
                <a:latin typeface="Consolas" pitchFamily="49" charset="0"/>
              </a:rPr>
              <a:t>(1);  </a:t>
            </a:r>
            <a:r>
              <a:rPr lang="de-DE" sz="1400" dirty="0" err="1">
                <a:solidFill>
                  <a:srgbClr val="464653"/>
                </a:solidFill>
                <a:latin typeface="Consolas" pitchFamily="49" charset="0"/>
              </a:rPr>
              <a:t>doSetup</a:t>
            </a:r>
            <a:r>
              <a:rPr lang="de-DE" sz="1400" dirty="0">
                <a:solidFill>
                  <a:srgbClr val="464653"/>
                </a:solidFill>
                <a:latin typeface="Consolas" pitchFamily="49" charset="0"/>
              </a:rPr>
              <a:t>(...);      </a:t>
            </a:r>
            <a:r>
              <a:rPr lang="de-DE" sz="1400" dirty="0" err="1">
                <a:solidFill>
                  <a:srgbClr val="808080"/>
                </a:solidFill>
                <a:latin typeface="Consolas" pitchFamily="49" charset="0"/>
              </a:rPr>
              <a:t>profileStop</a:t>
            </a:r>
            <a:r>
              <a:rPr lang="de-DE" sz="1400" dirty="0">
                <a:solidFill>
                  <a:srgbClr val="808080"/>
                </a:solidFill>
                <a:latin typeface="Consolas" pitchFamily="49" charset="0"/>
              </a:rPr>
              <a:t>(1);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1600" dirty="0">
              <a:solidFill>
                <a:srgbClr val="464653"/>
              </a:solidFill>
              <a:latin typeface="Consolas" pitchFamily="49" charset="0"/>
            </a:endParaRP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1400" dirty="0">
                <a:solidFill>
                  <a:srgbClr val="464653"/>
                </a:solidFill>
                <a:latin typeface="Consolas" pitchFamily="49" charset="0"/>
              </a:rPr>
              <a:t>   </a:t>
            </a:r>
            <a:r>
              <a:rPr lang="de-DE" sz="1400" dirty="0" err="1">
                <a:solidFill>
                  <a:srgbClr val="808080"/>
                </a:solidFill>
                <a:latin typeface="Consolas" pitchFamily="49" charset="0"/>
              </a:rPr>
              <a:t>profileStart</a:t>
            </a:r>
            <a:r>
              <a:rPr lang="de-DE" sz="1400" dirty="0">
                <a:solidFill>
                  <a:srgbClr val="808080"/>
                </a:solidFill>
                <a:latin typeface="Consolas" pitchFamily="49" charset="0"/>
              </a:rPr>
              <a:t>(2);  </a:t>
            </a:r>
            <a:r>
              <a:rPr lang="de-DE" sz="1400" dirty="0" err="1">
                <a:solidFill>
                  <a:srgbClr val="464653"/>
                </a:solidFill>
                <a:latin typeface="Consolas" pitchFamily="49" charset="0"/>
              </a:rPr>
              <a:t>doTransform</a:t>
            </a:r>
            <a:r>
              <a:rPr lang="de-DE" sz="1400" dirty="0">
                <a:solidFill>
                  <a:srgbClr val="464653"/>
                </a:solidFill>
                <a:latin typeface="Consolas" pitchFamily="49" charset="0"/>
              </a:rPr>
              <a:t>(...);  </a:t>
            </a:r>
            <a:r>
              <a:rPr lang="de-DE" sz="1400" dirty="0" err="1">
                <a:solidFill>
                  <a:srgbClr val="808080"/>
                </a:solidFill>
                <a:latin typeface="Consolas" pitchFamily="49" charset="0"/>
              </a:rPr>
              <a:t>profileStop</a:t>
            </a:r>
            <a:r>
              <a:rPr lang="de-DE" sz="1400" dirty="0">
                <a:solidFill>
                  <a:srgbClr val="808080"/>
                </a:solidFill>
                <a:latin typeface="Consolas" pitchFamily="49" charset="0"/>
              </a:rPr>
              <a:t>(2);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1600" dirty="0">
              <a:solidFill>
                <a:srgbClr val="464653"/>
              </a:solidFill>
              <a:latin typeface="Consolas" pitchFamily="49" charset="0"/>
            </a:endParaRP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1400" dirty="0">
                <a:solidFill>
                  <a:srgbClr val="464653"/>
                </a:solidFill>
                <a:latin typeface="Consolas" pitchFamily="49" charset="0"/>
              </a:rPr>
              <a:t>   </a:t>
            </a:r>
            <a:r>
              <a:rPr lang="de-DE" sz="1400" dirty="0" err="1">
                <a:solidFill>
                  <a:srgbClr val="808080"/>
                </a:solidFill>
                <a:latin typeface="Consolas" pitchFamily="49" charset="0"/>
              </a:rPr>
              <a:t>profileStart</a:t>
            </a:r>
            <a:r>
              <a:rPr lang="de-DE" sz="1400" dirty="0">
                <a:solidFill>
                  <a:srgbClr val="808080"/>
                </a:solidFill>
                <a:latin typeface="Consolas" pitchFamily="49" charset="0"/>
              </a:rPr>
              <a:t>(3);  </a:t>
            </a:r>
            <a:r>
              <a:rPr lang="de-DE" sz="1400" dirty="0" err="1">
                <a:solidFill>
                  <a:srgbClr val="464653"/>
                </a:solidFill>
                <a:latin typeface="Consolas" pitchFamily="49" charset="0"/>
              </a:rPr>
              <a:t>doClip</a:t>
            </a:r>
            <a:r>
              <a:rPr lang="de-DE" sz="1400" dirty="0">
                <a:solidFill>
                  <a:srgbClr val="464653"/>
                </a:solidFill>
                <a:latin typeface="Consolas" pitchFamily="49" charset="0"/>
              </a:rPr>
              <a:t>(...);       </a:t>
            </a:r>
            <a:r>
              <a:rPr lang="de-DE" sz="1400" dirty="0" err="1">
                <a:solidFill>
                  <a:srgbClr val="808080"/>
                </a:solidFill>
                <a:latin typeface="Consolas" pitchFamily="49" charset="0"/>
              </a:rPr>
              <a:t>profileStop</a:t>
            </a:r>
            <a:r>
              <a:rPr lang="de-DE" sz="1400" dirty="0">
                <a:solidFill>
                  <a:srgbClr val="808080"/>
                </a:solidFill>
                <a:latin typeface="Consolas" pitchFamily="49" charset="0"/>
              </a:rPr>
              <a:t>(3);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1600" dirty="0">
              <a:solidFill>
                <a:srgbClr val="464653"/>
              </a:solidFill>
              <a:latin typeface="Consolas" pitchFamily="49" charset="0"/>
            </a:endParaRP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1400" dirty="0">
                <a:solidFill>
                  <a:srgbClr val="464653"/>
                </a:solidFill>
                <a:latin typeface="Consolas" pitchFamily="49" charset="0"/>
              </a:rPr>
              <a:t>   </a:t>
            </a:r>
            <a:r>
              <a:rPr lang="de-DE" sz="1400" dirty="0" err="1">
                <a:solidFill>
                  <a:srgbClr val="808080"/>
                </a:solidFill>
                <a:latin typeface="Consolas" pitchFamily="49" charset="0"/>
              </a:rPr>
              <a:t>profileStart</a:t>
            </a:r>
            <a:r>
              <a:rPr lang="de-DE" sz="1400" dirty="0">
                <a:solidFill>
                  <a:srgbClr val="808080"/>
                </a:solidFill>
                <a:latin typeface="Consolas" pitchFamily="49" charset="0"/>
              </a:rPr>
              <a:t>(4);  </a:t>
            </a:r>
            <a:r>
              <a:rPr lang="de-DE" sz="1400" dirty="0" err="1">
                <a:solidFill>
                  <a:srgbClr val="464653"/>
                </a:solidFill>
                <a:latin typeface="Consolas" pitchFamily="49" charset="0"/>
              </a:rPr>
              <a:t>doDraw</a:t>
            </a:r>
            <a:r>
              <a:rPr lang="de-DE" sz="1400" dirty="0">
                <a:solidFill>
                  <a:srgbClr val="464653"/>
                </a:solidFill>
                <a:latin typeface="Consolas" pitchFamily="49" charset="0"/>
              </a:rPr>
              <a:t>(...);       </a:t>
            </a:r>
            <a:r>
              <a:rPr lang="de-DE" sz="1400" dirty="0" err="1">
                <a:solidFill>
                  <a:srgbClr val="808080"/>
                </a:solidFill>
                <a:latin typeface="Consolas" pitchFamily="49" charset="0"/>
              </a:rPr>
              <a:t>profileStop</a:t>
            </a:r>
            <a:r>
              <a:rPr lang="de-DE" sz="1400" dirty="0">
                <a:solidFill>
                  <a:srgbClr val="808080"/>
                </a:solidFill>
                <a:latin typeface="Consolas" pitchFamily="49" charset="0"/>
              </a:rPr>
              <a:t>(4);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}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Profiling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7" name="Inhaltsplatzhalter 6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1800" dirty="0" err="1" smtClean="0">
                <a:solidFill>
                  <a:srgbClr val="464653"/>
                </a:solidFill>
                <a:latin typeface="Bookman Old Style" charset="0"/>
              </a:rPr>
              <a:t>Results</a:t>
            </a:r>
            <a:r>
              <a:rPr lang="de-DE" sz="1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1800" dirty="0" err="1" smtClean="0">
                <a:solidFill>
                  <a:srgbClr val="464653"/>
                </a:solidFill>
                <a:latin typeface="Bookman Old Style" charset="0"/>
              </a:rPr>
              <a:t>for</a:t>
            </a:r>
            <a:r>
              <a:rPr lang="de-DE" sz="1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1800" dirty="0" err="1" smtClean="0">
                <a:solidFill>
                  <a:srgbClr val="464653"/>
                </a:solidFill>
                <a:latin typeface="Bookman Old Style" charset="0"/>
              </a:rPr>
              <a:t>drawing</a:t>
            </a:r>
            <a:r>
              <a:rPr lang="de-DE" sz="1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1800" dirty="0" err="1" smtClean="0">
                <a:solidFill>
                  <a:srgbClr val="464653"/>
                </a:solidFill>
                <a:latin typeface="Bookman Old Style" charset="0"/>
              </a:rPr>
              <a:t>particles</a:t>
            </a:r>
            <a:r>
              <a:rPr lang="de-DE" sz="1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1800" dirty="0" err="1" smtClean="0">
                <a:solidFill>
                  <a:srgbClr val="464653"/>
                </a:solidFill>
                <a:latin typeface="Bookman Old Style" charset="0"/>
              </a:rPr>
              <a:t>one</a:t>
            </a:r>
            <a:r>
              <a:rPr lang="de-DE" sz="1800" dirty="0" smtClean="0">
                <a:solidFill>
                  <a:srgbClr val="464653"/>
                </a:solidFill>
                <a:latin typeface="Bookman Old Style" charset="0"/>
              </a:rPr>
              <a:t> after </a:t>
            </a:r>
            <a:r>
              <a:rPr lang="de-DE" sz="1800" dirty="0" err="1" smtClean="0">
                <a:solidFill>
                  <a:srgbClr val="464653"/>
                </a:solidFill>
                <a:latin typeface="Bookman Old Style" charset="0"/>
              </a:rPr>
              <a:t>another</a:t>
            </a:r>
            <a:r>
              <a:rPr lang="de-DE" sz="1800" dirty="0" smtClean="0">
                <a:solidFill>
                  <a:srgbClr val="464653"/>
                </a:solidFill>
                <a:latin typeface="Bookman Old Style" charset="0"/>
              </a:rPr>
              <a:t>:</a:t>
            </a: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endParaRPr lang="en-US" dirty="0" smtClean="0"/>
          </a:p>
          <a:p>
            <a:endParaRPr lang="de-DE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456" y="1275606"/>
            <a:ext cx="8244000" cy="289374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31800" y="4260850"/>
            <a:ext cx="8259763" cy="260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8820" rIns="0" bIns="0" anchor="ctr"/>
          <a:lstStyle/>
          <a:p>
            <a:pPr algn="ctr" hangingPunct="1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1200" dirty="0">
                <a:solidFill>
                  <a:srgbClr val="464653"/>
                </a:solidFill>
                <a:latin typeface="Bookman Old Style" charset="0"/>
              </a:rPr>
              <a:t>20.000 (20ms) </a:t>
            </a:r>
            <a:r>
              <a:rPr lang="de-DE" sz="1200" dirty="0" err="1">
                <a:solidFill>
                  <a:srgbClr val="464653"/>
                </a:solidFill>
                <a:latin typeface="Bookman Old Style" charset="0"/>
              </a:rPr>
              <a:t>is</a:t>
            </a:r>
            <a:r>
              <a:rPr lang="de-DE" sz="1200" dirty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1200" dirty="0" err="1">
                <a:solidFill>
                  <a:srgbClr val="464653"/>
                </a:solidFill>
                <a:latin typeface="Bookman Old Style" charset="0"/>
              </a:rPr>
              <a:t>one</a:t>
            </a:r>
            <a:r>
              <a:rPr lang="de-DE" sz="1200" dirty="0">
                <a:solidFill>
                  <a:srgbClr val="464653"/>
                </a:solidFill>
                <a:latin typeface="Bookman Old Style" charset="0"/>
              </a:rPr>
              <a:t> PAL </a:t>
            </a:r>
            <a:r>
              <a:rPr lang="de-DE" sz="1200" dirty="0" err="1">
                <a:solidFill>
                  <a:srgbClr val="464653"/>
                </a:solidFill>
                <a:latin typeface="Bookman Old Style" charset="0"/>
              </a:rPr>
              <a:t>frame</a:t>
            </a:r>
            <a:r>
              <a:rPr lang="de-DE" sz="1200" dirty="0">
                <a:solidFill>
                  <a:srgbClr val="464653"/>
                </a:solidFill>
                <a:latin typeface="Bookman Old Style" charset="0"/>
              </a:rPr>
              <a:t> (1/50sec),  </a:t>
            </a:r>
            <a:r>
              <a:rPr lang="de-DE" sz="1200" dirty="0" smtClean="0">
                <a:solidFill>
                  <a:srgbClr val="464653"/>
                </a:solidFill>
                <a:latin typeface="Bookman Old Style" charset="0"/>
              </a:rPr>
              <a:t>all </a:t>
            </a:r>
            <a:r>
              <a:rPr lang="de-DE" sz="1200" dirty="0" err="1">
                <a:solidFill>
                  <a:srgbClr val="464653"/>
                </a:solidFill>
                <a:latin typeface="Bookman Old Style" charset="0"/>
              </a:rPr>
              <a:t>frames</a:t>
            </a:r>
            <a:r>
              <a:rPr lang="de-DE" sz="1200" dirty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1200" dirty="0" err="1">
                <a:solidFill>
                  <a:srgbClr val="464653"/>
                </a:solidFill>
                <a:latin typeface="Bookman Old Style" charset="0"/>
              </a:rPr>
              <a:t>reach</a:t>
            </a:r>
            <a:r>
              <a:rPr lang="de-DE" sz="1200" dirty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1200" dirty="0" err="1">
                <a:solidFill>
                  <a:srgbClr val="464653"/>
                </a:solidFill>
                <a:latin typeface="Bookman Old Style" charset="0"/>
              </a:rPr>
              <a:t>into</a:t>
            </a:r>
            <a:r>
              <a:rPr lang="de-DE" sz="1200" dirty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1200" dirty="0" err="1">
                <a:solidFill>
                  <a:srgbClr val="464653"/>
                </a:solidFill>
                <a:latin typeface="Bookman Old Style" charset="0"/>
              </a:rPr>
              <a:t>the</a:t>
            </a:r>
            <a:r>
              <a:rPr lang="de-DE" sz="1200" dirty="0">
                <a:solidFill>
                  <a:srgbClr val="464653"/>
                </a:solidFill>
                <a:latin typeface="Bookman Old Style" charset="0"/>
              </a:rPr>
              <a:t> 3rd </a:t>
            </a:r>
            <a:r>
              <a:rPr lang="de-DE" sz="1200" dirty="0" err="1">
                <a:solidFill>
                  <a:srgbClr val="464653"/>
                </a:solidFill>
                <a:latin typeface="Bookman Old Style" charset="0"/>
              </a:rPr>
              <a:t>frame</a:t>
            </a:r>
            <a:r>
              <a:rPr lang="de-DE" sz="1200" dirty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1200" dirty="0" err="1">
                <a:solidFill>
                  <a:srgbClr val="464653"/>
                </a:solidFill>
                <a:latin typeface="Bookman Old Style" charset="0"/>
              </a:rPr>
              <a:t>and</a:t>
            </a:r>
            <a:r>
              <a:rPr lang="de-DE" sz="1200" dirty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1200" dirty="0" err="1">
                <a:solidFill>
                  <a:srgbClr val="464653"/>
                </a:solidFill>
                <a:latin typeface="Bookman Old Style" charset="0"/>
              </a:rPr>
              <a:t>run</a:t>
            </a:r>
            <a:r>
              <a:rPr lang="de-DE" sz="1200" dirty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1200" dirty="0" err="1">
                <a:solidFill>
                  <a:srgbClr val="464653"/>
                </a:solidFill>
                <a:latin typeface="Bookman Old Style" charset="0"/>
              </a:rPr>
              <a:t>at</a:t>
            </a:r>
            <a:r>
              <a:rPr lang="de-DE" sz="1200" dirty="0">
                <a:solidFill>
                  <a:srgbClr val="464653"/>
                </a:solidFill>
                <a:latin typeface="Bookman Old Style" charset="0"/>
              </a:rPr>
              <a:t> 17 </a:t>
            </a:r>
            <a:r>
              <a:rPr lang="de-DE" sz="1200" dirty="0" err="1">
                <a:solidFill>
                  <a:srgbClr val="464653"/>
                </a:solidFill>
                <a:latin typeface="Bookman Old Style" charset="0"/>
              </a:rPr>
              <a:t>Fps</a:t>
            </a:r>
            <a:r>
              <a:rPr lang="de-DE" sz="1200" dirty="0">
                <a:solidFill>
                  <a:srgbClr val="464653"/>
                </a:solidFill>
                <a:latin typeface="Bookman Old Style" charset="0"/>
              </a:rPr>
              <a:t>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464653"/>
                </a:solidFill>
                <a:latin typeface="Bookman Old Style" charset="0"/>
              </a:rPr>
              <a:t>Profiling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7" name="Inhaltsplatzhalter 6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1800" dirty="0" err="1" smtClean="0">
                <a:solidFill>
                  <a:srgbClr val="464653"/>
                </a:solidFill>
                <a:latin typeface="Bookman Old Style" charset="0"/>
              </a:rPr>
              <a:t>Results</a:t>
            </a:r>
            <a:r>
              <a:rPr lang="de-DE" sz="1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1800" dirty="0" err="1" smtClean="0">
                <a:solidFill>
                  <a:srgbClr val="464653"/>
                </a:solidFill>
                <a:latin typeface="Bookman Old Style" charset="0"/>
              </a:rPr>
              <a:t>for</a:t>
            </a:r>
            <a:r>
              <a:rPr lang="de-DE" sz="1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1800" dirty="0" err="1" smtClean="0">
                <a:solidFill>
                  <a:srgbClr val="464653"/>
                </a:solidFill>
                <a:latin typeface="Bookman Old Style" charset="0"/>
              </a:rPr>
              <a:t>drawing</a:t>
            </a:r>
            <a:r>
              <a:rPr lang="de-DE" sz="1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1800" dirty="0" err="1" smtClean="0">
                <a:solidFill>
                  <a:srgbClr val="464653"/>
                </a:solidFill>
                <a:latin typeface="Bookman Old Style" charset="0"/>
              </a:rPr>
              <a:t>scanlines</a:t>
            </a:r>
            <a:r>
              <a:rPr lang="de-DE" sz="1800" dirty="0" smtClean="0">
                <a:solidFill>
                  <a:srgbClr val="464653"/>
                </a:solidFill>
                <a:latin typeface="Bookman Old Style" charset="0"/>
              </a:rPr>
              <a:t> top </a:t>
            </a:r>
            <a:r>
              <a:rPr lang="de-DE" sz="1800" dirty="0" err="1" smtClean="0">
                <a:solidFill>
                  <a:srgbClr val="464653"/>
                </a:solidFill>
                <a:latin typeface="Bookman Old Style" charset="0"/>
              </a:rPr>
              <a:t>to</a:t>
            </a:r>
            <a:r>
              <a:rPr lang="de-DE" sz="18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1800" dirty="0" err="1" smtClean="0">
                <a:solidFill>
                  <a:srgbClr val="464653"/>
                </a:solidFill>
                <a:latin typeface="Bookman Old Style" charset="0"/>
              </a:rPr>
              <a:t>bottom</a:t>
            </a:r>
            <a:r>
              <a:rPr lang="de-DE" sz="1800" dirty="0" smtClean="0">
                <a:solidFill>
                  <a:srgbClr val="464653"/>
                </a:solidFill>
                <a:latin typeface="Bookman Old Style" charset="0"/>
              </a:rPr>
              <a:t>:</a:t>
            </a: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sz="2800" dirty="0" smtClean="0">
              <a:solidFill>
                <a:srgbClr val="464653"/>
              </a:solidFill>
              <a:latin typeface="Bookman Old Style" charset="0"/>
            </a:endParaRPr>
          </a:p>
          <a:p>
            <a:endParaRPr lang="en-US" dirty="0" smtClean="0"/>
          </a:p>
          <a:p>
            <a:endParaRPr lang="de-DE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31800" y="4260850"/>
            <a:ext cx="8259763" cy="260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8820" rIns="0" bIns="0" anchor="ctr"/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1200" dirty="0" err="1" smtClean="0">
                <a:solidFill>
                  <a:srgbClr val="464653"/>
                </a:solidFill>
                <a:latin typeface="Bookman Old Style" charset="0"/>
              </a:rPr>
              <a:t>Saved</a:t>
            </a:r>
            <a:r>
              <a:rPr lang="de-DE" sz="1200" dirty="0" smtClean="0">
                <a:solidFill>
                  <a:srgbClr val="464653"/>
                </a:solidFill>
                <a:latin typeface="Bookman Old Style" charset="0"/>
              </a:rPr>
              <a:t> ~3.5ms. </a:t>
            </a:r>
            <a:r>
              <a:rPr lang="de-DE" sz="1200" dirty="0" err="1" smtClean="0">
                <a:solidFill>
                  <a:srgbClr val="464653"/>
                </a:solidFill>
                <a:latin typeface="Bookman Old Style" charset="0"/>
              </a:rPr>
              <a:t>That's</a:t>
            </a:r>
            <a:r>
              <a:rPr lang="de-DE" sz="12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1200" dirty="0" err="1" smtClean="0">
                <a:solidFill>
                  <a:srgbClr val="464653"/>
                </a:solidFill>
                <a:latin typeface="Bookman Old Style" charset="0"/>
              </a:rPr>
              <a:t>about</a:t>
            </a:r>
            <a:r>
              <a:rPr lang="de-DE" sz="1200" dirty="0" smtClean="0">
                <a:solidFill>
                  <a:srgbClr val="464653"/>
                </a:solidFill>
                <a:latin typeface="Bookman Old Style" charset="0"/>
              </a:rPr>
              <a:t> 230.000 </a:t>
            </a:r>
            <a:r>
              <a:rPr lang="de-DE" sz="1200" dirty="0" err="1" smtClean="0">
                <a:solidFill>
                  <a:srgbClr val="464653"/>
                </a:solidFill>
                <a:latin typeface="Bookman Old Style" charset="0"/>
              </a:rPr>
              <a:t>cycles</a:t>
            </a:r>
            <a:r>
              <a:rPr lang="de-DE" sz="1200" dirty="0" smtClean="0">
                <a:solidFill>
                  <a:srgbClr val="464653"/>
                </a:solidFill>
                <a:latin typeface="Bookman Old Style" charset="0"/>
              </a:rPr>
              <a:t> – </a:t>
            </a:r>
            <a:r>
              <a:rPr lang="de-DE" sz="1200" dirty="0" err="1" smtClean="0">
                <a:solidFill>
                  <a:srgbClr val="464653"/>
                </a:solidFill>
                <a:latin typeface="Bookman Old Style" charset="0"/>
              </a:rPr>
              <a:t>more</a:t>
            </a:r>
            <a:r>
              <a:rPr lang="de-DE" sz="12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1200" dirty="0" err="1" smtClean="0">
                <a:solidFill>
                  <a:srgbClr val="464653"/>
                </a:solidFill>
                <a:latin typeface="Bookman Old Style" charset="0"/>
              </a:rPr>
              <a:t>than</a:t>
            </a:r>
            <a:r>
              <a:rPr lang="de-DE" sz="1200" dirty="0" smtClean="0">
                <a:solidFill>
                  <a:srgbClr val="464653"/>
                </a:solidFill>
                <a:latin typeface="Bookman Old Style" charset="0"/>
              </a:rPr>
              <a:t> </a:t>
            </a:r>
            <a:r>
              <a:rPr lang="de-DE" sz="1200" dirty="0" err="1" smtClean="0">
                <a:solidFill>
                  <a:srgbClr val="464653"/>
                </a:solidFill>
                <a:latin typeface="Bookman Old Style" charset="0"/>
              </a:rPr>
              <a:t>expected</a:t>
            </a:r>
            <a:r>
              <a:rPr lang="de-DE" sz="1200" dirty="0" smtClean="0">
                <a:solidFill>
                  <a:srgbClr val="464653"/>
                </a:solidFill>
                <a:latin typeface="Bookman Old Style" charset="0"/>
              </a:rPr>
              <a:t> (a rare </a:t>
            </a:r>
            <a:r>
              <a:rPr lang="de-DE" sz="1200" dirty="0" err="1" smtClean="0">
                <a:solidFill>
                  <a:srgbClr val="464653"/>
                </a:solidFill>
                <a:latin typeface="Bookman Old Style" charset="0"/>
              </a:rPr>
              <a:t>occasion</a:t>
            </a:r>
            <a:r>
              <a:rPr lang="de-DE" sz="1200" dirty="0" smtClean="0">
                <a:solidFill>
                  <a:srgbClr val="464653"/>
                </a:solidFill>
                <a:latin typeface="Bookman Old Style" charset="0"/>
              </a:rPr>
              <a:t>!)</a:t>
            </a:r>
            <a:endParaRPr lang="de-DE" sz="1200" dirty="0">
              <a:solidFill>
                <a:srgbClr val="464653"/>
              </a:solidFill>
              <a:latin typeface="Bookman Old Style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438" y="1293494"/>
            <a:ext cx="8244000" cy="293444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Assembler </a:t>
            </a:r>
            <a:r>
              <a:rPr lang="de-DE" dirty="0" err="1" smtClean="0"/>
              <a:t>Optimizations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35</a:t>
            </a:fld>
            <a:endParaRPr lang="de-DE"/>
          </a:p>
        </p:txBody>
      </p:sp>
      <p:pic>
        <p:nvPicPr>
          <p:cNvPr id="22" name="Bildplatzhalter 21" descr="ass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894" r="89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Optimizing Code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Let's have a look at the code</a:t>
            </a:r>
          </a:p>
          <a:p>
            <a:pPr lvl="1"/>
            <a:r>
              <a:rPr lang="en-US" dirty="0" smtClean="0"/>
              <a:t>and what the compiler does to it</a:t>
            </a:r>
          </a:p>
          <a:p>
            <a:endParaRPr lang="en-US" dirty="0" smtClean="0"/>
          </a:p>
          <a:p>
            <a:r>
              <a:rPr lang="en-US" dirty="0" smtClean="0"/>
              <a:t>Most critical part:</a:t>
            </a:r>
          </a:p>
          <a:p>
            <a:pPr lvl="1"/>
            <a:r>
              <a:rPr lang="en-US" dirty="0" smtClean="0"/>
              <a:t>Function to add pixels</a:t>
            </a:r>
          </a:p>
          <a:p>
            <a:pPr lvl="1"/>
            <a:r>
              <a:rPr lang="en-US" dirty="0" smtClean="0"/>
              <a:t>Called 7500 times per frame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503238" y="936625"/>
            <a:ext cx="8135937" cy="36718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4031" rIns="0" bIns="0" anchor="ctr"/>
          <a:lstStyle/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static void addPixels(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      </a:t>
            </a:r>
            <a:r>
              <a:rPr lang="de-DE" sz="1600">
                <a:solidFill>
                  <a:srgbClr val="CC9900"/>
                </a:solidFill>
                <a:latin typeface="Consolas" pitchFamily="49" charset="0"/>
              </a:rPr>
              <a:t>uint*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 </a:t>
            </a:r>
            <a:r>
              <a:rPr lang="de-DE" sz="1600">
                <a:solidFill>
                  <a:srgbClr val="993366"/>
                </a:solidFill>
                <a:latin typeface="Consolas" pitchFamily="49" charset="0"/>
              </a:rPr>
              <a:t>dst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,  </a:t>
            </a:r>
            <a:r>
              <a:rPr lang="de-DE" sz="1600">
                <a:solidFill>
                  <a:srgbClr val="009900"/>
                </a:solidFill>
                <a:latin typeface="Consolas" pitchFamily="49" charset="0"/>
              </a:rPr>
              <a:t>// screen buffer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/>
            </a:r>
            <a:br>
              <a:rPr lang="de-DE" sz="1600">
                <a:solidFill>
                  <a:srgbClr val="464653"/>
                </a:solidFill>
                <a:latin typeface="Consolas" pitchFamily="49" charset="0"/>
              </a:rPr>
            </a:b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      </a:t>
            </a:r>
            <a:r>
              <a:rPr lang="de-DE" sz="1600">
                <a:solidFill>
                  <a:srgbClr val="CC9900"/>
                </a:solidFill>
                <a:latin typeface="Consolas" pitchFamily="49" charset="0"/>
              </a:rPr>
              <a:t>uint*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 </a:t>
            </a:r>
            <a:r>
              <a:rPr lang="de-DE" sz="1600">
                <a:solidFill>
                  <a:srgbClr val="993366"/>
                </a:solidFill>
                <a:latin typeface="Consolas" pitchFamily="49" charset="0"/>
              </a:rPr>
              <a:t>src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,  </a:t>
            </a:r>
            <a:r>
              <a:rPr lang="de-DE" sz="1600">
                <a:solidFill>
                  <a:srgbClr val="009900"/>
                </a:solidFill>
                <a:latin typeface="Consolas" pitchFamily="49" charset="0"/>
              </a:rPr>
              <a:t>// texture buffer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/>
            </a:r>
            <a:br>
              <a:rPr lang="de-DE" sz="1600">
                <a:solidFill>
                  <a:srgbClr val="464653"/>
                </a:solidFill>
                <a:latin typeface="Consolas" pitchFamily="49" charset="0"/>
              </a:rPr>
            </a:b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      </a:t>
            </a:r>
            <a:r>
              <a:rPr lang="de-DE" sz="1600">
                <a:solidFill>
                  <a:srgbClr val="CC9900"/>
                </a:solidFill>
                <a:latin typeface="Consolas" pitchFamily="49" charset="0"/>
              </a:rPr>
              <a:t>int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 </a:t>
            </a:r>
            <a:r>
              <a:rPr lang="de-DE" sz="1600">
                <a:solidFill>
                  <a:srgbClr val="993366"/>
                </a:solidFill>
                <a:latin typeface="Consolas" pitchFamily="49" charset="0"/>
              </a:rPr>
              <a:t>count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   </a:t>
            </a:r>
            <a:r>
              <a:rPr lang="de-DE" sz="1600">
                <a:solidFill>
                  <a:srgbClr val="009900"/>
                </a:solidFill>
                <a:latin typeface="Consolas" pitchFamily="49" charset="0"/>
              </a:rPr>
              <a:t>// num pixels / 4 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)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{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   do {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1600">
                <a:solidFill>
                  <a:srgbClr val="6666FF"/>
                </a:solidFill>
                <a:latin typeface="Consolas" pitchFamily="49" charset="0"/>
              </a:rPr>
              <a:t>      ASMCOMMENT("addPixels loop")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      </a:t>
            </a:r>
            <a:r>
              <a:rPr lang="de-DE" sz="1600">
                <a:solidFill>
                  <a:srgbClr val="CC9900"/>
                </a:solidFill>
                <a:latin typeface="Consolas" pitchFamily="49" charset="0"/>
              </a:rPr>
              <a:t>uint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 </a:t>
            </a:r>
            <a:r>
              <a:rPr lang="de-DE" sz="1600">
                <a:solidFill>
                  <a:srgbClr val="993366"/>
                </a:solidFill>
                <a:latin typeface="Consolas" pitchFamily="49" charset="0"/>
              </a:rPr>
              <a:t>d0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= *</a:t>
            </a:r>
            <a:r>
              <a:rPr lang="de-DE" sz="1600">
                <a:solidFill>
                  <a:srgbClr val="993366"/>
                </a:solidFill>
                <a:latin typeface="Consolas" pitchFamily="49" charset="0"/>
              </a:rPr>
              <a:t>src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++;  </a:t>
            </a:r>
            <a:r>
              <a:rPr lang="de-DE" sz="1600">
                <a:solidFill>
                  <a:srgbClr val="009900"/>
                </a:solidFill>
                <a:latin typeface="Consolas" pitchFamily="49" charset="0"/>
              </a:rPr>
              <a:t>// read 32bit (4 pixels) from texture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      </a:t>
            </a:r>
            <a:r>
              <a:rPr lang="de-DE" sz="1600">
                <a:solidFill>
                  <a:srgbClr val="CC9900"/>
                </a:solidFill>
                <a:latin typeface="Consolas" pitchFamily="49" charset="0"/>
              </a:rPr>
              <a:t>uint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 </a:t>
            </a:r>
            <a:r>
              <a:rPr lang="de-DE" sz="1600">
                <a:solidFill>
                  <a:srgbClr val="993366"/>
                </a:solidFill>
                <a:latin typeface="Consolas" pitchFamily="49" charset="0"/>
              </a:rPr>
              <a:t>d1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= *</a:t>
            </a:r>
            <a:r>
              <a:rPr lang="de-DE" sz="1600">
                <a:solidFill>
                  <a:srgbClr val="993366"/>
                </a:solidFill>
                <a:latin typeface="Consolas" pitchFamily="49" charset="0"/>
              </a:rPr>
              <a:t>dst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;    </a:t>
            </a:r>
            <a:r>
              <a:rPr lang="de-DE" sz="1600">
                <a:solidFill>
                  <a:srgbClr val="009900"/>
                </a:solidFill>
                <a:latin typeface="Consolas" pitchFamily="49" charset="0"/>
              </a:rPr>
              <a:t>// read 32bit (4 pixels) from screen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      </a:t>
            </a:r>
            <a:r>
              <a:rPr lang="de-DE" sz="1600">
                <a:solidFill>
                  <a:srgbClr val="993366"/>
                </a:solidFill>
                <a:latin typeface="Consolas" pitchFamily="49" charset="0"/>
              </a:rPr>
              <a:t>d0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+=     </a:t>
            </a:r>
            <a:r>
              <a:rPr lang="de-DE" sz="1600">
                <a:solidFill>
                  <a:srgbClr val="993366"/>
                </a:solidFill>
                <a:latin typeface="Consolas" pitchFamily="49" charset="0"/>
              </a:rPr>
              <a:t>d1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;      </a:t>
            </a:r>
            <a:r>
              <a:rPr lang="de-DE" sz="1600">
                <a:solidFill>
                  <a:srgbClr val="009900"/>
                </a:solidFill>
                <a:latin typeface="Consolas" pitchFamily="49" charset="0"/>
              </a:rPr>
              <a:t>// add 4 pixels in parallel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      *</a:t>
            </a:r>
            <a:r>
              <a:rPr lang="de-DE" sz="1600">
                <a:solidFill>
                  <a:srgbClr val="993366"/>
                </a:solidFill>
                <a:latin typeface="Consolas" pitchFamily="49" charset="0"/>
              </a:rPr>
              <a:t>dst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++=  </a:t>
            </a:r>
            <a:r>
              <a:rPr lang="de-DE" sz="1600">
                <a:solidFill>
                  <a:srgbClr val="993366"/>
                </a:solidFill>
                <a:latin typeface="Consolas" pitchFamily="49" charset="0"/>
              </a:rPr>
              <a:t>d0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;      </a:t>
            </a:r>
            <a:r>
              <a:rPr lang="de-DE" sz="1600">
                <a:solidFill>
                  <a:srgbClr val="009900"/>
                </a:solidFill>
                <a:latin typeface="Consolas" pitchFamily="49" charset="0"/>
              </a:rPr>
              <a:t>// write result back to screen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   } while (--</a:t>
            </a:r>
            <a:r>
              <a:rPr lang="de-DE" sz="1600">
                <a:solidFill>
                  <a:srgbClr val="993366"/>
                </a:solidFill>
                <a:latin typeface="Consolas" pitchFamily="49" charset="0"/>
              </a:rPr>
              <a:t>count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);  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}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"/>
            <a:ext cx="8229600" cy="74295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>
                <a:solidFill>
                  <a:srgbClr val="464653"/>
                </a:solidFill>
                <a:latin typeface="Bookman Old Style" charset="0"/>
              </a:rPr>
              <a:t>Optimizing Code</a:t>
            </a:r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12648" y="4767263"/>
            <a:ext cx="1981200" cy="274320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37</a:t>
            </a:fld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Optimizing</a:t>
            </a:r>
            <a:r>
              <a:rPr lang="de-DE" dirty="0" smtClean="0"/>
              <a:t> Code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de-DE" dirty="0" err="1" smtClean="0"/>
              <a:t>Let's</a:t>
            </a:r>
            <a:r>
              <a:rPr lang="de-DE" dirty="0" smtClean="0"/>
              <a:t> </a:t>
            </a:r>
            <a:r>
              <a:rPr lang="de-DE" dirty="0" err="1" smtClean="0"/>
              <a:t>see</a:t>
            </a:r>
            <a:r>
              <a:rPr lang="de-DE" dirty="0" smtClean="0"/>
              <a:t>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compiler</a:t>
            </a:r>
            <a:r>
              <a:rPr lang="de-DE" dirty="0" smtClean="0"/>
              <a:t> </a:t>
            </a:r>
            <a:r>
              <a:rPr lang="de-DE" dirty="0" err="1" smtClean="0"/>
              <a:t>did</a:t>
            </a:r>
            <a:r>
              <a:rPr lang="de-DE" dirty="0" smtClean="0"/>
              <a:t>!</a:t>
            </a:r>
          </a:p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de-DE" dirty="0" smtClean="0"/>
          </a:p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de-DE" dirty="0" smtClean="0"/>
              <a:t>The </a:t>
            </a:r>
            <a:r>
              <a:rPr lang="de-DE" dirty="0" err="1" smtClean="0"/>
              <a:t>code</a:t>
            </a:r>
            <a:r>
              <a:rPr lang="de-DE" dirty="0" smtClean="0"/>
              <a:t> was so simple...</a:t>
            </a:r>
          </a:p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de-DE" dirty="0" smtClean="0"/>
          </a:p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could</a:t>
            </a:r>
            <a:r>
              <a:rPr lang="de-DE" dirty="0" smtClean="0"/>
              <a:t> </a:t>
            </a:r>
            <a:r>
              <a:rPr lang="de-DE" dirty="0" err="1" smtClean="0"/>
              <a:t>possibly</a:t>
            </a:r>
            <a:r>
              <a:rPr lang="de-DE" dirty="0" smtClean="0"/>
              <a:t> </a:t>
            </a:r>
            <a:r>
              <a:rPr lang="de-DE" dirty="0" err="1" smtClean="0"/>
              <a:t>go</a:t>
            </a:r>
            <a:r>
              <a:rPr lang="de-DE" dirty="0" smtClean="0"/>
              <a:t> </a:t>
            </a:r>
            <a:r>
              <a:rPr lang="de-DE" dirty="0" err="1" smtClean="0"/>
              <a:t>wrong</a:t>
            </a:r>
            <a:r>
              <a:rPr lang="de-DE" dirty="0" smtClean="0"/>
              <a:t>?!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"/>
            <a:ext cx="8229600" cy="74295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>
                <a:solidFill>
                  <a:srgbClr val="464653"/>
                </a:solidFill>
                <a:latin typeface="Bookman Old Style" charset="0"/>
              </a:rPr>
              <a:t>Optimizing Code</a:t>
            </a:r>
          </a:p>
        </p:txBody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503238" y="900113"/>
            <a:ext cx="5543550" cy="38433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4031" rIns="0" bIns="0" anchor="ctr"/>
          <a:lstStyle/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de-DE" sz="1600">
                <a:solidFill>
                  <a:srgbClr val="CC9900"/>
                </a:solidFill>
                <a:latin typeface="Consolas" pitchFamily="49" charset="0"/>
              </a:rPr>
              <a:t>a1=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 </a:t>
            </a:r>
            <a:r>
              <a:rPr lang="de-DE" sz="1600">
                <a:solidFill>
                  <a:srgbClr val="993366"/>
                </a:solidFill>
                <a:latin typeface="Consolas" pitchFamily="49" charset="0"/>
              </a:rPr>
              <a:t>src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    </a:t>
            </a:r>
            <a:r>
              <a:rPr lang="de-DE" sz="1600">
                <a:solidFill>
                  <a:srgbClr val="009900"/>
                </a:solidFill>
                <a:latin typeface="Consolas" pitchFamily="49" charset="0"/>
              </a:rPr>
              <a:t>// texture buffer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/>
            </a:r>
            <a:br>
              <a:rPr lang="de-DE" sz="1600">
                <a:solidFill>
                  <a:srgbClr val="464653"/>
                </a:solidFill>
                <a:latin typeface="Consolas" pitchFamily="49" charset="0"/>
              </a:rPr>
            </a:br>
            <a:r>
              <a:rPr lang="de-DE" sz="1600">
                <a:solidFill>
                  <a:srgbClr val="CC9900"/>
                </a:solidFill>
                <a:latin typeface="Consolas" pitchFamily="49" charset="0"/>
              </a:rPr>
              <a:t>a2= </a:t>
            </a:r>
            <a:r>
              <a:rPr lang="de-DE" sz="1600">
                <a:solidFill>
                  <a:srgbClr val="993366"/>
                </a:solidFill>
                <a:latin typeface="Consolas" pitchFamily="49" charset="0"/>
              </a:rPr>
              <a:t>dst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    </a:t>
            </a:r>
            <a:r>
              <a:rPr lang="de-DE" sz="1600">
                <a:solidFill>
                  <a:srgbClr val="009900"/>
                </a:solidFill>
                <a:latin typeface="Consolas" pitchFamily="49" charset="0"/>
              </a:rPr>
              <a:t>// screen buffer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/>
            </a:r>
            <a:br>
              <a:rPr lang="de-DE" sz="1600">
                <a:solidFill>
                  <a:srgbClr val="464653"/>
                </a:solidFill>
                <a:latin typeface="Consolas" pitchFamily="49" charset="0"/>
              </a:rPr>
            </a:br>
            <a:r>
              <a:rPr lang="de-DE" sz="1600">
                <a:solidFill>
                  <a:srgbClr val="CC9900"/>
                </a:solidFill>
                <a:latin typeface="Consolas" pitchFamily="49" charset="0"/>
              </a:rPr>
              <a:t>d4=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 </a:t>
            </a:r>
            <a:r>
              <a:rPr lang="de-DE" sz="1600">
                <a:solidFill>
                  <a:srgbClr val="993366"/>
                </a:solidFill>
                <a:latin typeface="Consolas" pitchFamily="49" charset="0"/>
              </a:rPr>
              <a:t>count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  </a:t>
            </a:r>
            <a:r>
              <a:rPr lang="de-DE" sz="1600">
                <a:solidFill>
                  <a:srgbClr val="009900"/>
                </a:solidFill>
                <a:latin typeface="Consolas" pitchFamily="49" charset="0"/>
              </a:rPr>
              <a:t>// num pixels / 4 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de-DE" sz="1600">
                <a:solidFill>
                  <a:srgbClr val="CC9900"/>
                </a:solidFill>
                <a:latin typeface="Consolas" pitchFamily="49" charset="0"/>
              </a:rPr>
              <a:t>a7= </a:t>
            </a:r>
            <a:r>
              <a:rPr lang="de-DE" sz="1600">
                <a:solidFill>
                  <a:srgbClr val="993366"/>
                </a:solidFill>
                <a:latin typeface="Consolas" pitchFamily="49" charset="0"/>
              </a:rPr>
              <a:t>pointer to stack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/>
            </a:r>
            <a:br>
              <a:rPr lang="de-DE" sz="1600">
                <a:solidFill>
                  <a:srgbClr val="464653"/>
                </a:solidFill>
                <a:latin typeface="Consolas" pitchFamily="49" charset="0"/>
              </a:rPr>
            </a:b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/>
            </a:r>
            <a:br>
              <a:rPr lang="de-DE" sz="1600">
                <a:solidFill>
                  <a:srgbClr val="464653"/>
                </a:solidFill>
                <a:latin typeface="Consolas" pitchFamily="49" charset="0"/>
              </a:rPr>
            </a:b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l1441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de-DE" sz="1600">
                <a:solidFill>
                  <a:srgbClr val="6666FF"/>
                </a:solidFill>
                <a:latin typeface="Consolas" pitchFamily="49" charset="0"/>
              </a:rPr>
              <a:t>; addPixels loop      </a:t>
            </a:r>
            <a:r>
              <a:rPr lang="de-DE" sz="1600">
                <a:solidFill>
                  <a:srgbClr val="009900"/>
                </a:solidFill>
                <a:latin typeface="Consolas" pitchFamily="49" charset="0"/>
              </a:rPr>
              <a:t>// from ASMCOMMENT macro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   move.l  (</a:t>
            </a:r>
            <a:r>
              <a:rPr lang="de-DE" sz="1600">
                <a:solidFill>
                  <a:srgbClr val="993366"/>
                </a:solidFill>
                <a:latin typeface="Consolas" pitchFamily="49" charset="0"/>
              </a:rPr>
              <a:t>a1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)+, </a:t>
            </a:r>
            <a:r>
              <a:rPr lang="de-DE" sz="1600">
                <a:solidFill>
                  <a:srgbClr val="993366"/>
                </a:solidFill>
                <a:latin typeface="Consolas" pitchFamily="49" charset="0"/>
              </a:rPr>
              <a:t>d0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  </a:t>
            </a:r>
            <a:r>
              <a:rPr lang="de-DE" sz="1600">
                <a:solidFill>
                  <a:srgbClr val="009900"/>
                </a:solidFill>
                <a:latin typeface="Consolas" pitchFamily="49" charset="0"/>
              </a:rPr>
              <a:t>// d0= *src++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   move.l  (</a:t>
            </a:r>
            <a:r>
              <a:rPr lang="de-DE" sz="1600">
                <a:solidFill>
                  <a:srgbClr val="993366"/>
                </a:solidFill>
                <a:latin typeface="Consolas" pitchFamily="49" charset="0"/>
              </a:rPr>
              <a:t>a2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), </a:t>
            </a:r>
            <a:r>
              <a:rPr lang="de-DE" sz="1600">
                <a:solidFill>
                  <a:srgbClr val="993366"/>
                </a:solidFill>
                <a:latin typeface="Consolas" pitchFamily="49" charset="0"/>
              </a:rPr>
              <a:t>d1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   </a:t>
            </a:r>
            <a:r>
              <a:rPr lang="de-DE" sz="1600">
                <a:solidFill>
                  <a:srgbClr val="009900"/>
                </a:solidFill>
                <a:latin typeface="Consolas" pitchFamily="49" charset="0"/>
              </a:rPr>
              <a:t>// d1= *dst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de-DE" sz="1600">
                <a:solidFill>
                  <a:srgbClr val="CC0000"/>
                </a:solidFill>
                <a:latin typeface="Consolas" pitchFamily="49" charset="0"/>
              </a:rPr>
              <a:t>   move.l  d2, -(a7)  // save d2 to stack ?!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de-DE" sz="1600">
                <a:solidFill>
                  <a:srgbClr val="CC0000"/>
                </a:solidFill>
                <a:latin typeface="Consolas" pitchFamily="49" charset="0"/>
              </a:rPr>
              <a:t>   move.l  d1, d2     // temp copy of d1 ?!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   add.l   </a:t>
            </a:r>
            <a:r>
              <a:rPr lang="de-DE" sz="1600">
                <a:solidFill>
                  <a:srgbClr val="993366"/>
                </a:solidFill>
                <a:latin typeface="Consolas" pitchFamily="49" charset="0"/>
              </a:rPr>
              <a:t>d0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, </a:t>
            </a:r>
            <a:r>
              <a:rPr lang="de-DE" sz="1600">
                <a:solidFill>
                  <a:srgbClr val="993366"/>
                </a:solidFill>
                <a:latin typeface="Consolas" pitchFamily="49" charset="0"/>
              </a:rPr>
              <a:t>d2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     </a:t>
            </a:r>
            <a:r>
              <a:rPr lang="de-DE" sz="1600">
                <a:solidFill>
                  <a:srgbClr val="009900"/>
                </a:solidFill>
                <a:latin typeface="Consolas" pitchFamily="49" charset="0"/>
              </a:rPr>
              <a:t>// d2+= d0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   move.l  </a:t>
            </a:r>
            <a:r>
              <a:rPr lang="de-DE" sz="1600">
                <a:solidFill>
                  <a:srgbClr val="993366"/>
                </a:solidFill>
                <a:latin typeface="Consolas" pitchFamily="49" charset="0"/>
              </a:rPr>
              <a:t>d2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, (</a:t>
            </a:r>
            <a:r>
              <a:rPr lang="de-DE" sz="1600">
                <a:solidFill>
                  <a:srgbClr val="993366"/>
                </a:solidFill>
                <a:latin typeface="Consolas" pitchFamily="49" charset="0"/>
              </a:rPr>
              <a:t>a2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)+  </a:t>
            </a:r>
            <a:r>
              <a:rPr lang="de-DE" sz="1600">
                <a:solidFill>
                  <a:srgbClr val="009900"/>
                </a:solidFill>
                <a:latin typeface="Consolas" pitchFamily="49" charset="0"/>
              </a:rPr>
              <a:t>// store back to screen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de-DE" sz="1600">
                <a:solidFill>
                  <a:srgbClr val="CC0000"/>
                </a:solidFill>
                <a:latin typeface="Consolas" pitchFamily="49" charset="0"/>
              </a:rPr>
              <a:t>   move.l  (a7)+, d2  // restore d2 from stack ?!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   subq.l  #1, </a:t>
            </a:r>
            <a:r>
              <a:rPr lang="de-DE" sz="1600">
                <a:solidFill>
                  <a:srgbClr val="993366"/>
                </a:solidFill>
                <a:latin typeface="Consolas" pitchFamily="49" charset="0"/>
              </a:rPr>
              <a:t>d4</a:t>
            </a: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     </a:t>
            </a:r>
            <a:r>
              <a:rPr lang="de-DE" sz="1600">
                <a:solidFill>
                  <a:srgbClr val="009900"/>
                </a:solidFill>
                <a:latin typeface="Consolas" pitchFamily="49" charset="0"/>
              </a:rPr>
              <a:t>// count--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   bne     l1441      </a:t>
            </a:r>
            <a:r>
              <a:rPr lang="de-DE" sz="1600">
                <a:solidFill>
                  <a:srgbClr val="009900"/>
                </a:solidFill>
                <a:latin typeface="Consolas" pitchFamily="49" charset="0"/>
              </a:rPr>
              <a:t>// while (count!=0) ...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5903913" y="1030288"/>
            <a:ext cx="2808287" cy="1346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4031" rIns="0" bIns="0" anchor="ctr"/>
          <a:lstStyle/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Compiler Output: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</a:tabLst>
            </a:pPr>
            <a:endParaRPr lang="de-DE" sz="1600">
              <a:solidFill>
                <a:srgbClr val="464653"/>
              </a:solidFill>
              <a:latin typeface="Consolas" pitchFamily="49" charset="0"/>
            </a:endParaRP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Half of the instructions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de-DE" sz="1600">
                <a:solidFill>
                  <a:srgbClr val="464653"/>
                </a:solidFill>
                <a:latin typeface="Consolas" pitchFamily="49" charset="0"/>
              </a:rPr>
              <a:t>are redundant...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</a:tabLst>
            </a:pPr>
            <a:endParaRPr lang="de-DE" sz="1600">
              <a:solidFill>
                <a:srgbClr val="464653"/>
              </a:solidFill>
              <a:latin typeface="Consolas" pitchFamily="49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12648" y="4767263"/>
            <a:ext cx="1981200" cy="274320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39</a:t>
            </a:fld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Prior </a:t>
            </a:r>
            <a:r>
              <a:rPr lang="de-DE" dirty="0" err="1" smtClean="0"/>
              <a:t>approaches</a:t>
            </a:r>
            <a:r>
              <a:rPr lang="de-DE" dirty="0" smtClean="0"/>
              <a:t> on Amiga 1/4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 err="1" smtClean="0"/>
              <a:t>Assembly</a:t>
            </a:r>
            <a:r>
              <a:rPr lang="de-DE" dirty="0" smtClean="0"/>
              <a:t>, multiple </a:t>
            </a:r>
            <a:r>
              <a:rPr lang="de-DE" dirty="0" err="1" smtClean="0"/>
              <a:t>sources</a:t>
            </a:r>
            <a:r>
              <a:rPr lang="de-DE" dirty="0" smtClean="0"/>
              <a:t>,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encapsulation</a:t>
            </a:r>
            <a:r>
              <a:rPr lang="de-DE" dirty="0" smtClean="0"/>
              <a:t>, </a:t>
            </a:r>
            <a:br>
              <a:rPr lang="de-DE" dirty="0" smtClean="0"/>
            </a:br>
            <a:r>
              <a:rPr lang="de-DE" dirty="0" err="1" smtClean="0"/>
              <a:t>timing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constants</a:t>
            </a:r>
            <a:r>
              <a:rPr lang="de-DE" dirty="0" smtClean="0"/>
              <a:t> in </a:t>
            </a:r>
            <a:r>
              <a:rPr lang="de-DE" dirty="0" err="1" smtClean="0"/>
              <a:t>ticks</a:t>
            </a:r>
            <a:r>
              <a:rPr lang="de-DE" dirty="0" smtClean="0"/>
              <a:t> (1/50 s)</a:t>
            </a:r>
          </a:p>
          <a:p>
            <a:pPr lvl="1"/>
            <a:r>
              <a:rPr lang="de-DE" dirty="0" err="1" smtClean="0"/>
              <a:t>Heat</a:t>
            </a:r>
            <a:r>
              <a:rPr lang="de-DE" dirty="0" smtClean="0"/>
              <a:t> (1996)</a:t>
            </a:r>
          </a:p>
          <a:p>
            <a:pPr lvl="1"/>
            <a:r>
              <a:rPr lang="de-DE" dirty="0" err="1" smtClean="0"/>
              <a:t>Synergy</a:t>
            </a:r>
            <a:r>
              <a:rPr lang="de-DE" dirty="0" smtClean="0"/>
              <a:t> (1997)</a:t>
            </a:r>
          </a:p>
          <a:p>
            <a:r>
              <a:rPr lang="de-DE" dirty="0" err="1" smtClean="0"/>
              <a:t>Lessons</a:t>
            </a:r>
            <a:r>
              <a:rPr lang="de-DE" dirty="0" smtClean="0"/>
              <a:t> </a:t>
            </a:r>
            <a:r>
              <a:rPr lang="de-DE" dirty="0" err="1" smtClean="0"/>
              <a:t>learnt</a:t>
            </a:r>
            <a:endParaRPr lang="de-DE" dirty="0" smtClean="0"/>
          </a:p>
          <a:p>
            <a:pPr lvl="1"/>
            <a:r>
              <a:rPr lang="de-DE" dirty="0" err="1" smtClean="0"/>
              <a:t>Asm-One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nice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quick on 68030 Amiga w. HD (</a:t>
            </a:r>
            <a:r>
              <a:rPr lang="de-DE" dirty="0" err="1" smtClean="0"/>
              <a:t>main</a:t>
            </a:r>
            <a:r>
              <a:rPr lang="de-DE" dirty="0" smtClean="0"/>
              <a:t> </a:t>
            </a:r>
            <a:r>
              <a:rPr lang="de-DE" dirty="0" err="1" smtClean="0"/>
              <a:t>computer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Lack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encapsulation</a:t>
            </a:r>
            <a:r>
              <a:rPr lang="de-DE" dirty="0" smtClean="0"/>
              <a:t> </a:t>
            </a:r>
            <a:r>
              <a:rPr lang="de-DE" dirty="0" err="1" smtClean="0"/>
              <a:t>costs</a:t>
            </a:r>
            <a:r>
              <a:rPr lang="de-DE" dirty="0" smtClean="0"/>
              <a:t> time</a:t>
            </a:r>
          </a:p>
          <a:p>
            <a:pPr lvl="1"/>
            <a:r>
              <a:rPr lang="de-DE" dirty="0" smtClean="0"/>
              <a:t>Timing was a </a:t>
            </a:r>
            <a:r>
              <a:rPr lang="de-DE" dirty="0" err="1" smtClean="0"/>
              <a:t>pain</a:t>
            </a:r>
            <a:endParaRPr lang="de-DE" dirty="0" smtClean="0"/>
          </a:p>
          <a:p>
            <a:r>
              <a:rPr lang="de-DE" dirty="0" smtClean="0"/>
              <a:t>Need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demo-system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ease</a:t>
            </a:r>
            <a:r>
              <a:rPr lang="de-DE" dirty="0" smtClean="0"/>
              <a:t> </a:t>
            </a:r>
            <a:r>
              <a:rPr lang="de-DE" dirty="0" err="1" smtClean="0"/>
              <a:t>recurring</a:t>
            </a:r>
            <a:r>
              <a:rPr lang="de-DE" dirty="0" smtClean="0"/>
              <a:t> </a:t>
            </a:r>
            <a:r>
              <a:rPr lang="de-DE" dirty="0" err="1" smtClean="0"/>
              <a:t>tasks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support</a:t>
            </a:r>
            <a:r>
              <a:rPr lang="de-DE" dirty="0" smtClean="0"/>
              <a:t> </a:t>
            </a:r>
            <a:r>
              <a:rPr lang="de-DE" dirty="0" err="1" smtClean="0"/>
              <a:t>coder-collaboration</a:t>
            </a:r>
            <a:r>
              <a:rPr lang="de-DE" dirty="0" smtClean="0"/>
              <a:t> (just </a:t>
            </a:r>
            <a:r>
              <a:rPr lang="de-DE" dirty="0" err="1" smtClean="0"/>
              <a:t>joined</a:t>
            </a:r>
            <a:r>
              <a:rPr lang="de-DE" dirty="0" smtClean="0"/>
              <a:t> </a:t>
            </a:r>
            <a:r>
              <a:rPr lang="de-DE" dirty="0" err="1" smtClean="0"/>
              <a:t>Haujobb</a:t>
            </a:r>
            <a:r>
              <a:rPr lang="de-DE" dirty="0" smtClean="0"/>
              <a:t>)!</a:t>
            </a:r>
          </a:p>
          <a:p>
            <a:pPr lvl="1"/>
            <a:endParaRPr lang="de-DE" dirty="0" smtClean="0"/>
          </a:p>
          <a:p>
            <a:pPr lvl="1"/>
            <a:endParaRPr lang="de-DE" dirty="0" smtClean="0"/>
          </a:p>
        </p:txBody>
      </p:sp>
      <p:pic>
        <p:nvPicPr>
          <p:cNvPr id="1026" name="Picture 2" descr="https://media.demozoo.org/screens/s/4b/a9/cc15.43481.png"/>
          <p:cNvPicPr>
            <a:picLocks noChangeAspect="1" noChangeArrowheads="1"/>
          </p:cNvPicPr>
          <p:nvPr/>
        </p:nvPicPr>
        <p:blipFill>
          <a:blip r:embed="rId2" cstate="print"/>
          <a:srcRect t="11629" b="12781"/>
          <a:stretch>
            <a:fillRect/>
          </a:stretch>
        </p:blipFill>
        <p:spPr bwMode="auto">
          <a:xfrm>
            <a:off x="7596000" y="1203598"/>
            <a:ext cx="1548000" cy="936104"/>
          </a:xfrm>
          <a:prstGeom prst="rect">
            <a:avLst/>
          </a:prstGeom>
          <a:noFill/>
        </p:spPr>
      </p:pic>
      <p:pic>
        <p:nvPicPr>
          <p:cNvPr id="1028" name="Picture 4" descr="https://media.demozoo.org/screens/s/12/66/cbcf.43469.png"/>
          <p:cNvPicPr>
            <a:picLocks noChangeAspect="1" noChangeArrowheads="1"/>
          </p:cNvPicPr>
          <p:nvPr/>
        </p:nvPicPr>
        <p:blipFill>
          <a:blip r:embed="rId3" cstate="print"/>
          <a:srcRect t="9971" b="14439"/>
          <a:stretch>
            <a:fillRect/>
          </a:stretch>
        </p:blipFill>
        <p:spPr bwMode="auto">
          <a:xfrm>
            <a:off x="7596000" y="123478"/>
            <a:ext cx="1548000" cy="936104"/>
          </a:xfrm>
          <a:prstGeom prst="rect">
            <a:avLst/>
          </a:prstGeom>
          <a:noFill/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"/>
            <a:ext cx="8229600" cy="74295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>
                <a:solidFill>
                  <a:srgbClr val="464653"/>
                </a:solidFill>
                <a:latin typeface="Bookman Old Style" charset="0"/>
              </a:rPr>
              <a:t>Optimizing Code</a:t>
            </a: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467544" y="987574"/>
            <a:ext cx="5111750" cy="332382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4031" rIns="0" bIns="0" anchor="ctr"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1600" dirty="0" smtClean="0">
                <a:latin typeface="Consolas" pitchFamily="49" charset="0"/>
              </a:rPr>
              <a:t>void MODIFIED(“a1/a2/d0/d1/d4") </a:t>
            </a:r>
            <a:r>
              <a:rPr lang="en-US" sz="1600" dirty="0" err="1" smtClean="0">
                <a:latin typeface="Consolas" pitchFamily="49" charset="0"/>
              </a:rPr>
              <a:t>addPixels</a:t>
            </a:r>
            <a:r>
              <a:rPr lang="en-US" sz="1600" dirty="0" smtClean="0">
                <a:latin typeface="Consolas" pitchFamily="49" charset="0"/>
              </a:rPr>
              <a:t>( </a:t>
            </a:r>
          </a:p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1600" dirty="0" smtClean="0">
                <a:latin typeface="Consolas" pitchFamily="49" charset="0"/>
              </a:rPr>
              <a:t>    INPUT(“a2") </a:t>
            </a:r>
            <a:r>
              <a:rPr lang="en-US" sz="1600" dirty="0" err="1" smtClean="0">
                <a:latin typeface="Consolas" pitchFamily="49" charset="0"/>
              </a:rPr>
              <a:t>uint</a:t>
            </a:r>
            <a:r>
              <a:rPr lang="en-US" sz="1600" dirty="0" smtClean="0">
                <a:latin typeface="Consolas" pitchFamily="49" charset="0"/>
              </a:rPr>
              <a:t>* </a:t>
            </a:r>
            <a:r>
              <a:rPr lang="en-US" sz="1600" dirty="0" err="1" smtClean="0">
                <a:latin typeface="Consolas" pitchFamily="49" charset="0"/>
              </a:rPr>
              <a:t>dst</a:t>
            </a:r>
            <a:r>
              <a:rPr lang="en-US" sz="1600" dirty="0" smtClean="0">
                <a:latin typeface="Consolas" pitchFamily="49" charset="0"/>
              </a:rPr>
              <a:t>,  </a:t>
            </a:r>
            <a:r>
              <a:rPr lang="de-DE" sz="1600" dirty="0" smtClean="0">
                <a:solidFill>
                  <a:srgbClr val="009900"/>
                </a:solidFill>
                <a:latin typeface="Consolas" pitchFamily="49" charset="0"/>
              </a:rPr>
              <a:t>// </a:t>
            </a:r>
            <a:r>
              <a:rPr lang="de-DE" sz="1600" dirty="0" err="1" smtClean="0">
                <a:solidFill>
                  <a:srgbClr val="009900"/>
                </a:solidFill>
                <a:latin typeface="Consolas" pitchFamily="49" charset="0"/>
              </a:rPr>
              <a:t>screen</a:t>
            </a:r>
            <a:r>
              <a:rPr lang="de-DE" sz="1600" dirty="0" smtClean="0">
                <a:solidFill>
                  <a:srgbClr val="009900"/>
                </a:solidFill>
                <a:latin typeface="Consolas" pitchFamily="49" charset="0"/>
              </a:rPr>
              <a:t> </a:t>
            </a:r>
            <a:r>
              <a:rPr lang="de-DE" sz="1600" dirty="0" err="1" smtClean="0">
                <a:solidFill>
                  <a:srgbClr val="009900"/>
                </a:solidFill>
                <a:latin typeface="Consolas" pitchFamily="49" charset="0"/>
              </a:rPr>
              <a:t>buffer</a:t>
            </a:r>
            <a:endParaRPr lang="en-US" sz="1600" dirty="0" smtClean="0">
              <a:latin typeface="Consolas" pitchFamily="49" charset="0"/>
            </a:endParaRPr>
          </a:p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1600" dirty="0" smtClean="0">
                <a:latin typeface="Consolas" pitchFamily="49" charset="0"/>
              </a:rPr>
              <a:t>    INPUT("a1") </a:t>
            </a:r>
            <a:r>
              <a:rPr lang="en-US" sz="1600" dirty="0" err="1" smtClean="0">
                <a:latin typeface="Consolas" pitchFamily="49" charset="0"/>
              </a:rPr>
              <a:t>uint</a:t>
            </a:r>
            <a:r>
              <a:rPr lang="en-US" sz="1600" dirty="0" smtClean="0">
                <a:latin typeface="Consolas" pitchFamily="49" charset="0"/>
              </a:rPr>
              <a:t>* </a:t>
            </a:r>
            <a:r>
              <a:rPr lang="en-US" sz="1600" dirty="0" err="1" smtClean="0">
                <a:latin typeface="Consolas" pitchFamily="49" charset="0"/>
              </a:rPr>
              <a:t>src</a:t>
            </a:r>
            <a:r>
              <a:rPr lang="en-US" sz="1600" dirty="0" smtClean="0">
                <a:latin typeface="Consolas" pitchFamily="49" charset="0"/>
              </a:rPr>
              <a:t>,  </a:t>
            </a:r>
            <a:r>
              <a:rPr lang="de-DE" sz="1600" dirty="0" smtClean="0">
                <a:solidFill>
                  <a:srgbClr val="009900"/>
                </a:solidFill>
                <a:latin typeface="Consolas" pitchFamily="49" charset="0"/>
              </a:rPr>
              <a:t>// </a:t>
            </a:r>
            <a:r>
              <a:rPr lang="de-DE" sz="1600" dirty="0" err="1" smtClean="0">
                <a:solidFill>
                  <a:srgbClr val="009900"/>
                </a:solidFill>
                <a:latin typeface="Consolas" pitchFamily="49" charset="0"/>
              </a:rPr>
              <a:t>texture</a:t>
            </a:r>
            <a:r>
              <a:rPr lang="de-DE" sz="1600" dirty="0" smtClean="0">
                <a:solidFill>
                  <a:srgbClr val="009900"/>
                </a:solidFill>
                <a:latin typeface="Consolas" pitchFamily="49" charset="0"/>
              </a:rPr>
              <a:t> </a:t>
            </a:r>
            <a:r>
              <a:rPr lang="de-DE" sz="1600" dirty="0" err="1" smtClean="0">
                <a:solidFill>
                  <a:srgbClr val="009900"/>
                </a:solidFill>
                <a:latin typeface="Consolas" pitchFamily="49" charset="0"/>
              </a:rPr>
              <a:t>buffer</a:t>
            </a:r>
            <a:endParaRPr lang="en-US" sz="1600" dirty="0" smtClean="0">
              <a:latin typeface="Consolas" pitchFamily="49" charset="0"/>
            </a:endParaRPr>
          </a:p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1600" dirty="0" smtClean="0">
                <a:latin typeface="Consolas" pitchFamily="49" charset="0"/>
              </a:rPr>
              <a:t>    INPUT(“d4") </a:t>
            </a:r>
            <a:r>
              <a:rPr lang="en-US" sz="1600" dirty="0" err="1" smtClean="0">
                <a:latin typeface="Consolas" pitchFamily="49" charset="0"/>
              </a:rPr>
              <a:t>int</a:t>
            </a:r>
            <a:r>
              <a:rPr lang="en-US" sz="1600" dirty="0" smtClean="0">
                <a:latin typeface="Consolas" pitchFamily="49" charset="0"/>
              </a:rPr>
              <a:t> count</a:t>
            </a:r>
            <a:r>
              <a:rPr lang="de-DE" sz="1600" dirty="0" smtClean="0">
                <a:solidFill>
                  <a:srgbClr val="464653"/>
                </a:solidFill>
                <a:latin typeface="Consolas" pitchFamily="49" charset="0"/>
              </a:rPr>
              <a:t>   </a:t>
            </a:r>
            <a:r>
              <a:rPr lang="de-DE" sz="1600" dirty="0" smtClean="0">
                <a:solidFill>
                  <a:srgbClr val="009900"/>
                </a:solidFill>
                <a:latin typeface="Consolas" pitchFamily="49" charset="0"/>
              </a:rPr>
              <a:t>// </a:t>
            </a:r>
            <a:r>
              <a:rPr lang="de-DE" sz="1600" dirty="0" err="1">
                <a:solidFill>
                  <a:srgbClr val="009900"/>
                </a:solidFill>
                <a:latin typeface="Consolas" pitchFamily="49" charset="0"/>
              </a:rPr>
              <a:t>num</a:t>
            </a:r>
            <a:r>
              <a:rPr lang="de-DE" sz="1600" dirty="0">
                <a:solidFill>
                  <a:srgbClr val="009900"/>
                </a:solidFill>
                <a:latin typeface="Consolas" pitchFamily="49" charset="0"/>
              </a:rPr>
              <a:t> </a:t>
            </a:r>
            <a:r>
              <a:rPr lang="de-DE" sz="1600" dirty="0" err="1">
                <a:solidFill>
                  <a:srgbClr val="009900"/>
                </a:solidFill>
                <a:latin typeface="Consolas" pitchFamily="49" charset="0"/>
              </a:rPr>
              <a:t>pixels</a:t>
            </a:r>
            <a:r>
              <a:rPr lang="de-DE" sz="1600" dirty="0">
                <a:solidFill>
                  <a:srgbClr val="009900"/>
                </a:solidFill>
                <a:latin typeface="Consolas" pitchFamily="49" charset="0"/>
              </a:rPr>
              <a:t> / 4 </a:t>
            </a:r>
          </a:p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de-DE" sz="1600" dirty="0" smtClean="0">
                <a:solidFill>
                  <a:srgbClr val="464653"/>
                </a:solidFill>
                <a:latin typeface="Consolas" pitchFamily="49" charset="0"/>
              </a:rPr>
              <a:t>) = </a:t>
            </a:r>
            <a:r>
              <a:rPr lang="de-DE" sz="1600" dirty="0" smtClean="0">
                <a:latin typeface="Consolas" pitchFamily="49" charset="0"/>
              </a:rPr>
              <a:t>"\t"</a:t>
            </a:r>
          </a:p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de-DE" sz="1600" dirty="0" smtClean="0">
                <a:latin typeface="Consolas" pitchFamily="49" charset="0"/>
              </a:rPr>
              <a:t>"</a:t>
            </a:r>
            <a:r>
              <a:rPr lang="de-DE" sz="1600" dirty="0" smtClean="0">
                <a:solidFill>
                  <a:srgbClr val="464653"/>
                </a:solidFill>
                <a:latin typeface="Consolas" pitchFamily="49" charset="0"/>
              </a:rPr>
              <a:t>.</a:t>
            </a:r>
            <a:r>
              <a:rPr lang="de-DE" sz="1600" dirty="0" err="1" smtClean="0">
                <a:solidFill>
                  <a:srgbClr val="464653"/>
                </a:solidFill>
                <a:latin typeface="Consolas" pitchFamily="49" charset="0"/>
              </a:rPr>
              <a:t>addLoop</a:t>
            </a:r>
            <a:r>
              <a:rPr lang="de-DE" sz="1600" dirty="0" smtClean="0">
                <a:solidFill>
                  <a:srgbClr val="464653"/>
                </a:solidFill>
                <a:latin typeface="Consolas" pitchFamily="49" charset="0"/>
              </a:rPr>
              <a:t>            </a:t>
            </a:r>
            <a:r>
              <a:rPr lang="de-DE" sz="1600" dirty="0" smtClean="0">
                <a:latin typeface="Consolas" pitchFamily="49" charset="0"/>
              </a:rPr>
              <a:t>"</a:t>
            </a:r>
            <a:endParaRPr lang="de-DE" sz="1600" dirty="0">
              <a:solidFill>
                <a:srgbClr val="464653"/>
              </a:solidFill>
              <a:latin typeface="Consolas" pitchFamily="49" charset="0"/>
            </a:endParaRPr>
          </a:p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de-DE" sz="1600" dirty="0" smtClean="0">
                <a:latin typeface="Consolas" pitchFamily="49" charset="0"/>
              </a:rPr>
              <a:t>"</a:t>
            </a:r>
            <a:r>
              <a:rPr lang="de-DE" sz="1600" dirty="0" smtClean="0">
                <a:solidFill>
                  <a:srgbClr val="464653"/>
                </a:solidFill>
                <a:latin typeface="Consolas" pitchFamily="49" charset="0"/>
              </a:rPr>
              <a:t>  </a:t>
            </a:r>
            <a:r>
              <a:rPr lang="de-DE" sz="1600" dirty="0" err="1" smtClean="0">
                <a:solidFill>
                  <a:srgbClr val="464653"/>
                </a:solidFill>
                <a:latin typeface="Consolas" pitchFamily="49" charset="0"/>
              </a:rPr>
              <a:t>move.l</a:t>
            </a:r>
            <a:r>
              <a:rPr lang="de-DE" sz="1600" dirty="0" smtClean="0">
                <a:solidFill>
                  <a:srgbClr val="464653"/>
                </a:solidFill>
                <a:latin typeface="Consolas" pitchFamily="49" charset="0"/>
              </a:rPr>
              <a:t>  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(</a:t>
            </a:r>
            <a:r>
              <a:rPr lang="de-DE" sz="1600" dirty="0">
                <a:solidFill>
                  <a:srgbClr val="993366"/>
                </a:solidFill>
                <a:latin typeface="Consolas" pitchFamily="49" charset="0"/>
              </a:rPr>
              <a:t>a1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)+, </a:t>
            </a:r>
            <a:r>
              <a:rPr lang="de-DE" sz="1600" dirty="0">
                <a:solidFill>
                  <a:srgbClr val="993366"/>
                </a:solidFill>
                <a:latin typeface="Consolas" pitchFamily="49" charset="0"/>
              </a:rPr>
              <a:t>d0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 </a:t>
            </a:r>
            <a:r>
              <a:rPr lang="de-DE" sz="1600" dirty="0" smtClean="0">
                <a:latin typeface="Consolas" pitchFamily="49" charset="0"/>
              </a:rPr>
              <a:t>" </a:t>
            </a:r>
            <a:r>
              <a:rPr lang="de-DE" sz="1600" dirty="0" smtClean="0">
                <a:solidFill>
                  <a:srgbClr val="009900"/>
                </a:solidFill>
                <a:latin typeface="Consolas" pitchFamily="49" charset="0"/>
              </a:rPr>
              <a:t>// </a:t>
            </a:r>
            <a:r>
              <a:rPr lang="de-DE" sz="1600" dirty="0">
                <a:solidFill>
                  <a:srgbClr val="009900"/>
                </a:solidFill>
                <a:latin typeface="Consolas" pitchFamily="49" charset="0"/>
              </a:rPr>
              <a:t>d0= *</a:t>
            </a:r>
            <a:r>
              <a:rPr lang="de-DE" sz="1600" dirty="0" err="1">
                <a:solidFill>
                  <a:srgbClr val="009900"/>
                </a:solidFill>
                <a:latin typeface="Consolas" pitchFamily="49" charset="0"/>
              </a:rPr>
              <a:t>src</a:t>
            </a:r>
            <a:r>
              <a:rPr lang="de-DE" sz="1600" dirty="0">
                <a:solidFill>
                  <a:srgbClr val="009900"/>
                </a:solidFill>
                <a:latin typeface="Consolas" pitchFamily="49" charset="0"/>
              </a:rPr>
              <a:t>++</a:t>
            </a:r>
          </a:p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de-DE" sz="1600" dirty="0" smtClean="0">
                <a:latin typeface="Consolas" pitchFamily="49" charset="0"/>
              </a:rPr>
              <a:t>"</a:t>
            </a:r>
            <a:r>
              <a:rPr lang="de-DE" sz="1600" dirty="0" smtClean="0">
                <a:solidFill>
                  <a:srgbClr val="464653"/>
                </a:solidFill>
                <a:latin typeface="Consolas" pitchFamily="49" charset="0"/>
              </a:rPr>
              <a:t>  </a:t>
            </a:r>
            <a:r>
              <a:rPr lang="de-DE" sz="1600" dirty="0" err="1" smtClean="0">
                <a:solidFill>
                  <a:srgbClr val="464653"/>
                </a:solidFill>
                <a:latin typeface="Consolas" pitchFamily="49" charset="0"/>
              </a:rPr>
              <a:t>move.l</a:t>
            </a:r>
            <a:r>
              <a:rPr lang="de-DE" sz="1600" dirty="0" smtClean="0">
                <a:solidFill>
                  <a:srgbClr val="464653"/>
                </a:solidFill>
                <a:latin typeface="Consolas" pitchFamily="49" charset="0"/>
              </a:rPr>
              <a:t>  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(</a:t>
            </a:r>
            <a:r>
              <a:rPr lang="de-DE" sz="1600" dirty="0">
                <a:solidFill>
                  <a:srgbClr val="993366"/>
                </a:solidFill>
                <a:latin typeface="Consolas" pitchFamily="49" charset="0"/>
              </a:rPr>
              <a:t>a2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), </a:t>
            </a:r>
            <a:r>
              <a:rPr lang="de-DE" sz="1600" dirty="0">
                <a:solidFill>
                  <a:srgbClr val="993366"/>
                </a:solidFill>
                <a:latin typeface="Consolas" pitchFamily="49" charset="0"/>
              </a:rPr>
              <a:t>d1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  </a:t>
            </a:r>
            <a:r>
              <a:rPr lang="de-DE" sz="1600" dirty="0" smtClean="0">
                <a:latin typeface="Consolas" pitchFamily="49" charset="0"/>
              </a:rPr>
              <a:t>" </a:t>
            </a:r>
            <a:r>
              <a:rPr lang="de-DE" sz="1600" dirty="0" smtClean="0">
                <a:solidFill>
                  <a:srgbClr val="009900"/>
                </a:solidFill>
                <a:latin typeface="Consolas" pitchFamily="49" charset="0"/>
              </a:rPr>
              <a:t>// </a:t>
            </a:r>
            <a:r>
              <a:rPr lang="de-DE" sz="1600" dirty="0">
                <a:solidFill>
                  <a:srgbClr val="009900"/>
                </a:solidFill>
                <a:latin typeface="Consolas" pitchFamily="49" charset="0"/>
              </a:rPr>
              <a:t>d1= *</a:t>
            </a:r>
            <a:r>
              <a:rPr lang="de-DE" sz="1600" dirty="0" err="1">
                <a:solidFill>
                  <a:srgbClr val="009900"/>
                </a:solidFill>
                <a:latin typeface="Consolas" pitchFamily="49" charset="0"/>
              </a:rPr>
              <a:t>dst</a:t>
            </a:r>
            <a:endParaRPr lang="de-DE" sz="1600" dirty="0">
              <a:solidFill>
                <a:srgbClr val="009900"/>
              </a:solidFill>
              <a:latin typeface="Consolas" pitchFamily="49" charset="0"/>
            </a:endParaRPr>
          </a:p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de-DE" sz="1600" dirty="0" smtClean="0">
                <a:latin typeface="Consolas" pitchFamily="49" charset="0"/>
              </a:rPr>
              <a:t>"</a:t>
            </a:r>
            <a:r>
              <a:rPr lang="de-DE" sz="1600" dirty="0" smtClean="0">
                <a:solidFill>
                  <a:srgbClr val="464653"/>
                </a:solidFill>
                <a:latin typeface="Consolas" pitchFamily="49" charset="0"/>
              </a:rPr>
              <a:t>  </a:t>
            </a:r>
            <a:r>
              <a:rPr lang="de-DE" sz="1600" dirty="0" err="1" smtClean="0">
                <a:solidFill>
                  <a:srgbClr val="464653"/>
                </a:solidFill>
                <a:latin typeface="Consolas" pitchFamily="49" charset="0"/>
              </a:rPr>
              <a:t>add.l</a:t>
            </a:r>
            <a:r>
              <a:rPr lang="de-DE" sz="1600" dirty="0" smtClean="0">
                <a:solidFill>
                  <a:srgbClr val="464653"/>
                </a:solidFill>
                <a:latin typeface="Consolas" pitchFamily="49" charset="0"/>
              </a:rPr>
              <a:t>   </a:t>
            </a:r>
            <a:r>
              <a:rPr lang="de-DE" sz="1600" dirty="0">
                <a:solidFill>
                  <a:srgbClr val="993366"/>
                </a:solidFill>
                <a:latin typeface="Consolas" pitchFamily="49" charset="0"/>
              </a:rPr>
              <a:t>d0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, </a:t>
            </a:r>
            <a:r>
              <a:rPr lang="de-DE" sz="1600" dirty="0">
                <a:solidFill>
                  <a:srgbClr val="993366"/>
                </a:solidFill>
                <a:latin typeface="Consolas" pitchFamily="49" charset="0"/>
              </a:rPr>
              <a:t>d1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    </a:t>
            </a:r>
            <a:r>
              <a:rPr lang="de-DE" sz="1600" dirty="0" smtClean="0">
                <a:latin typeface="Consolas" pitchFamily="49" charset="0"/>
              </a:rPr>
              <a:t>" </a:t>
            </a:r>
            <a:r>
              <a:rPr lang="de-DE" sz="1600" dirty="0" smtClean="0">
                <a:solidFill>
                  <a:srgbClr val="009900"/>
                </a:solidFill>
                <a:latin typeface="Consolas" pitchFamily="49" charset="0"/>
              </a:rPr>
              <a:t>// </a:t>
            </a:r>
            <a:r>
              <a:rPr lang="de-DE" sz="1600" dirty="0">
                <a:solidFill>
                  <a:srgbClr val="009900"/>
                </a:solidFill>
                <a:latin typeface="Consolas" pitchFamily="49" charset="0"/>
              </a:rPr>
              <a:t>d1+= d0</a:t>
            </a:r>
          </a:p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de-DE" sz="1600" dirty="0" smtClean="0">
                <a:latin typeface="Consolas" pitchFamily="49" charset="0"/>
              </a:rPr>
              <a:t>"</a:t>
            </a:r>
            <a:r>
              <a:rPr lang="de-DE" sz="1600" dirty="0" smtClean="0">
                <a:solidFill>
                  <a:srgbClr val="464653"/>
                </a:solidFill>
                <a:latin typeface="Consolas" pitchFamily="49" charset="0"/>
              </a:rPr>
              <a:t>  </a:t>
            </a:r>
            <a:r>
              <a:rPr lang="de-DE" sz="1600" dirty="0" err="1" smtClean="0">
                <a:solidFill>
                  <a:srgbClr val="464653"/>
                </a:solidFill>
                <a:latin typeface="Consolas" pitchFamily="49" charset="0"/>
              </a:rPr>
              <a:t>move.l</a:t>
            </a:r>
            <a:r>
              <a:rPr lang="de-DE" sz="1600" dirty="0" smtClean="0">
                <a:solidFill>
                  <a:srgbClr val="464653"/>
                </a:solidFill>
                <a:latin typeface="Consolas" pitchFamily="49" charset="0"/>
              </a:rPr>
              <a:t>  </a:t>
            </a:r>
            <a:r>
              <a:rPr lang="de-DE" sz="1600" dirty="0">
                <a:solidFill>
                  <a:srgbClr val="993366"/>
                </a:solidFill>
                <a:latin typeface="Consolas" pitchFamily="49" charset="0"/>
              </a:rPr>
              <a:t>d1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, (</a:t>
            </a:r>
            <a:r>
              <a:rPr lang="de-DE" sz="1600" dirty="0">
                <a:solidFill>
                  <a:srgbClr val="993366"/>
                </a:solidFill>
                <a:latin typeface="Consolas" pitchFamily="49" charset="0"/>
              </a:rPr>
              <a:t>a2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)+ </a:t>
            </a:r>
            <a:r>
              <a:rPr lang="de-DE" sz="1600" dirty="0" smtClean="0">
                <a:latin typeface="Consolas" pitchFamily="49" charset="0"/>
              </a:rPr>
              <a:t>" </a:t>
            </a:r>
            <a:r>
              <a:rPr lang="de-DE" sz="1600" dirty="0" smtClean="0">
                <a:solidFill>
                  <a:srgbClr val="009900"/>
                </a:solidFill>
                <a:latin typeface="Consolas" pitchFamily="49" charset="0"/>
              </a:rPr>
              <a:t>// </a:t>
            </a:r>
            <a:r>
              <a:rPr lang="de-DE" sz="1600" dirty="0" err="1">
                <a:solidFill>
                  <a:srgbClr val="009900"/>
                </a:solidFill>
                <a:latin typeface="Consolas" pitchFamily="49" charset="0"/>
              </a:rPr>
              <a:t>store</a:t>
            </a:r>
            <a:r>
              <a:rPr lang="de-DE" sz="1600" dirty="0">
                <a:solidFill>
                  <a:srgbClr val="009900"/>
                </a:solidFill>
                <a:latin typeface="Consolas" pitchFamily="49" charset="0"/>
              </a:rPr>
              <a:t> back </a:t>
            </a:r>
            <a:r>
              <a:rPr lang="de-DE" sz="1600" dirty="0" err="1">
                <a:solidFill>
                  <a:srgbClr val="009900"/>
                </a:solidFill>
                <a:latin typeface="Consolas" pitchFamily="49" charset="0"/>
              </a:rPr>
              <a:t>to</a:t>
            </a:r>
            <a:r>
              <a:rPr lang="de-DE" sz="1600" dirty="0">
                <a:solidFill>
                  <a:srgbClr val="009900"/>
                </a:solidFill>
                <a:latin typeface="Consolas" pitchFamily="49" charset="0"/>
              </a:rPr>
              <a:t> </a:t>
            </a:r>
            <a:r>
              <a:rPr lang="de-DE" sz="1600" dirty="0" err="1">
                <a:solidFill>
                  <a:srgbClr val="009900"/>
                </a:solidFill>
                <a:latin typeface="Consolas" pitchFamily="49" charset="0"/>
              </a:rPr>
              <a:t>screen</a:t>
            </a:r>
            <a:endParaRPr lang="de-DE" sz="1600" dirty="0">
              <a:solidFill>
                <a:srgbClr val="009900"/>
              </a:solidFill>
              <a:latin typeface="Consolas" pitchFamily="49" charset="0"/>
            </a:endParaRPr>
          </a:p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de-DE" sz="1600" dirty="0" smtClean="0">
                <a:latin typeface="Consolas" pitchFamily="49" charset="0"/>
              </a:rPr>
              <a:t>"</a:t>
            </a:r>
            <a:r>
              <a:rPr lang="de-DE" sz="1600" dirty="0" smtClean="0">
                <a:solidFill>
                  <a:srgbClr val="464653"/>
                </a:solidFill>
                <a:latin typeface="Consolas" pitchFamily="49" charset="0"/>
              </a:rPr>
              <a:t>  </a:t>
            </a:r>
            <a:r>
              <a:rPr lang="de-DE" sz="1600" dirty="0" err="1" smtClean="0">
                <a:solidFill>
                  <a:srgbClr val="464653"/>
                </a:solidFill>
                <a:latin typeface="Consolas" pitchFamily="49" charset="0"/>
              </a:rPr>
              <a:t>subq.l</a:t>
            </a:r>
            <a:r>
              <a:rPr lang="de-DE" sz="1600" dirty="0" smtClean="0">
                <a:solidFill>
                  <a:srgbClr val="464653"/>
                </a:solidFill>
                <a:latin typeface="Consolas" pitchFamily="49" charset="0"/>
              </a:rPr>
              <a:t>  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#1, </a:t>
            </a:r>
            <a:r>
              <a:rPr lang="de-DE" sz="1600" dirty="0">
                <a:solidFill>
                  <a:srgbClr val="993366"/>
                </a:solidFill>
                <a:latin typeface="Consolas" pitchFamily="49" charset="0"/>
              </a:rPr>
              <a:t>d4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    </a:t>
            </a:r>
            <a:r>
              <a:rPr lang="de-DE" sz="1600" dirty="0" smtClean="0">
                <a:latin typeface="Consolas" pitchFamily="49" charset="0"/>
              </a:rPr>
              <a:t>" </a:t>
            </a:r>
            <a:r>
              <a:rPr lang="de-DE" sz="1600" dirty="0" smtClean="0">
                <a:solidFill>
                  <a:srgbClr val="009900"/>
                </a:solidFill>
                <a:latin typeface="Consolas" pitchFamily="49" charset="0"/>
              </a:rPr>
              <a:t>// </a:t>
            </a:r>
            <a:r>
              <a:rPr lang="de-DE" sz="1600" dirty="0" err="1">
                <a:solidFill>
                  <a:srgbClr val="009900"/>
                </a:solidFill>
                <a:latin typeface="Consolas" pitchFamily="49" charset="0"/>
              </a:rPr>
              <a:t>count</a:t>
            </a:r>
            <a:r>
              <a:rPr lang="de-DE" sz="1600" dirty="0">
                <a:solidFill>
                  <a:srgbClr val="009900"/>
                </a:solidFill>
                <a:latin typeface="Consolas" pitchFamily="49" charset="0"/>
              </a:rPr>
              <a:t>--</a:t>
            </a:r>
          </a:p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de-DE" sz="1600" dirty="0" smtClean="0">
                <a:latin typeface="Consolas" pitchFamily="49" charset="0"/>
              </a:rPr>
              <a:t>"</a:t>
            </a:r>
            <a:r>
              <a:rPr lang="de-DE" sz="1600" dirty="0" smtClean="0">
                <a:solidFill>
                  <a:srgbClr val="464653"/>
                </a:solidFill>
                <a:latin typeface="Consolas" pitchFamily="49" charset="0"/>
              </a:rPr>
              <a:t>  </a:t>
            </a:r>
            <a:r>
              <a:rPr lang="de-DE" sz="1600" dirty="0" err="1" smtClean="0">
                <a:solidFill>
                  <a:srgbClr val="464653"/>
                </a:solidFill>
                <a:latin typeface="Consolas" pitchFamily="49" charset="0"/>
              </a:rPr>
              <a:t>bne</a:t>
            </a:r>
            <a:r>
              <a:rPr lang="de-DE" sz="1600" dirty="0" smtClean="0">
                <a:solidFill>
                  <a:srgbClr val="464653"/>
                </a:solidFill>
                <a:latin typeface="Consolas" pitchFamily="49" charset="0"/>
              </a:rPr>
              <a:t>     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.</a:t>
            </a:r>
            <a:r>
              <a:rPr lang="de-DE" sz="1600" dirty="0" err="1">
                <a:solidFill>
                  <a:srgbClr val="464653"/>
                </a:solidFill>
                <a:latin typeface="Consolas" pitchFamily="49" charset="0"/>
              </a:rPr>
              <a:t>addLoop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  </a:t>
            </a:r>
            <a:r>
              <a:rPr lang="de-DE" sz="1600" dirty="0" smtClean="0">
                <a:latin typeface="Consolas" pitchFamily="49" charset="0"/>
              </a:rPr>
              <a:t>" </a:t>
            </a:r>
            <a:r>
              <a:rPr lang="de-DE" sz="1600" dirty="0" smtClean="0">
                <a:solidFill>
                  <a:srgbClr val="009900"/>
                </a:solidFill>
                <a:latin typeface="Consolas" pitchFamily="49" charset="0"/>
              </a:rPr>
              <a:t>// </a:t>
            </a:r>
            <a:r>
              <a:rPr lang="de-DE" sz="1600" dirty="0" err="1">
                <a:solidFill>
                  <a:srgbClr val="009900"/>
                </a:solidFill>
                <a:latin typeface="Consolas" pitchFamily="49" charset="0"/>
              </a:rPr>
              <a:t>while</a:t>
            </a:r>
            <a:r>
              <a:rPr lang="de-DE" sz="1600" dirty="0">
                <a:solidFill>
                  <a:srgbClr val="009900"/>
                </a:solidFill>
                <a:latin typeface="Consolas" pitchFamily="49" charset="0"/>
              </a:rPr>
              <a:t> (</a:t>
            </a:r>
            <a:r>
              <a:rPr lang="de-DE" sz="1600" dirty="0" err="1">
                <a:solidFill>
                  <a:srgbClr val="009900"/>
                </a:solidFill>
                <a:latin typeface="Consolas" pitchFamily="49" charset="0"/>
              </a:rPr>
              <a:t>count</a:t>
            </a:r>
            <a:r>
              <a:rPr lang="de-DE" sz="1600" dirty="0">
                <a:solidFill>
                  <a:srgbClr val="009900"/>
                </a:solidFill>
                <a:latin typeface="Consolas" pitchFamily="49" charset="0"/>
              </a:rPr>
              <a:t>!=0) </a:t>
            </a:r>
            <a:r>
              <a:rPr lang="de-DE" sz="1600" dirty="0" smtClean="0">
                <a:solidFill>
                  <a:srgbClr val="009900"/>
                </a:solidFill>
                <a:latin typeface="Consolas" pitchFamily="49" charset="0"/>
              </a:rPr>
              <a:t>...</a:t>
            </a:r>
          </a:p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de-DE" sz="1600" dirty="0" smtClean="0">
                <a:solidFill>
                  <a:srgbClr val="009900"/>
                </a:solidFill>
                <a:latin typeface="Consolas" pitchFamily="49" charset="0"/>
              </a:rPr>
              <a:t>;</a:t>
            </a:r>
            <a:endParaRPr lang="de-DE" sz="1600" dirty="0">
              <a:solidFill>
                <a:srgbClr val="009900"/>
              </a:solidFill>
              <a:latin typeface="Consolas" pitchFamily="49" charset="0"/>
            </a:endParaRPr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12648" y="4767263"/>
            <a:ext cx="1981200" cy="274320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7" name="Inhaltsplatzhalter 7"/>
          <p:cNvSpPr>
            <a:spLocks noGrp="1"/>
          </p:cNvSpPr>
          <p:nvPr>
            <p:ph sz="quarter" idx="1"/>
          </p:nvPr>
        </p:nvSpPr>
        <p:spPr>
          <a:xfrm>
            <a:off x="5724128" y="987574"/>
            <a:ext cx="2890664" cy="1656184"/>
          </a:xfrm>
        </p:spPr>
        <p:txBody>
          <a:bodyPr>
            <a:normAutofit/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de-DE" sz="2000" dirty="0" smtClean="0"/>
              <a:t>Remove </a:t>
            </a:r>
            <a:r>
              <a:rPr lang="de-DE" sz="2000" dirty="0" err="1" smtClean="0"/>
              <a:t>unnecessary</a:t>
            </a:r>
            <a:r>
              <a:rPr lang="de-DE" sz="2000" dirty="0" smtClean="0"/>
              <a:t> </a:t>
            </a:r>
            <a:r>
              <a:rPr lang="de-DE" sz="2000" dirty="0" err="1" smtClean="0"/>
              <a:t>instructions</a:t>
            </a:r>
            <a:endParaRPr lang="de-DE" sz="2000" dirty="0" smtClean="0"/>
          </a:p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de-DE" sz="2000" dirty="0" smtClean="0"/>
          </a:p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de-DE" sz="2000" dirty="0" err="1" smtClean="0"/>
              <a:t>Inline</a:t>
            </a:r>
            <a:r>
              <a:rPr lang="de-DE" sz="2000" dirty="0" smtClean="0"/>
              <a:t> </a:t>
            </a:r>
            <a:r>
              <a:rPr lang="de-DE" sz="2000" dirty="0" err="1" smtClean="0"/>
              <a:t>into</a:t>
            </a:r>
            <a:r>
              <a:rPr lang="de-DE" sz="2000" dirty="0" smtClean="0"/>
              <a:t> C-Source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"/>
            <a:ext cx="8229600" cy="74295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3200" dirty="0" smtClean="0">
                <a:solidFill>
                  <a:srgbClr val="464653"/>
                </a:solidFill>
                <a:latin typeface="Bookman Old Style" charset="0"/>
              </a:rPr>
              <a:t>Code </a:t>
            </a:r>
            <a:r>
              <a:rPr lang="de-DE" sz="3200" dirty="0" err="1" smtClean="0">
                <a:solidFill>
                  <a:srgbClr val="464653"/>
                </a:solidFill>
                <a:latin typeface="Bookman Old Style" charset="0"/>
              </a:rPr>
              <a:t>execution</a:t>
            </a:r>
            <a:r>
              <a:rPr lang="de-DE" sz="3200" dirty="0" smtClean="0">
                <a:solidFill>
                  <a:srgbClr val="464653"/>
                </a:solidFill>
                <a:latin typeface="Bookman Old Style" charset="0"/>
              </a:rPr>
              <a:t> (on 68060)</a:t>
            </a:r>
            <a:endParaRPr lang="de-DE" sz="3200" dirty="0">
              <a:solidFill>
                <a:srgbClr val="464653"/>
              </a:solidFill>
              <a:latin typeface="Bookman Old Style" charset="0"/>
            </a:endParaRP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503238" y="1075730"/>
            <a:ext cx="7704137" cy="32242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4031" rIns="0" bIns="0" anchor="ctr"/>
          <a:lstStyle/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.</a:t>
            </a:r>
            <a:r>
              <a:rPr lang="de-DE" sz="1600" dirty="0" err="1">
                <a:solidFill>
                  <a:srgbClr val="464653"/>
                </a:solidFill>
                <a:latin typeface="Consolas" pitchFamily="49" charset="0"/>
              </a:rPr>
              <a:t>addLoop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: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   </a:t>
            </a:r>
            <a:r>
              <a:rPr lang="de-DE" sz="1600" dirty="0" err="1">
                <a:solidFill>
                  <a:srgbClr val="464653"/>
                </a:solidFill>
                <a:latin typeface="Consolas" pitchFamily="49" charset="0"/>
              </a:rPr>
              <a:t>move.l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  (</a:t>
            </a:r>
            <a:r>
              <a:rPr lang="de-DE" sz="1600" dirty="0">
                <a:solidFill>
                  <a:srgbClr val="993366"/>
                </a:solidFill>
                <a:latin typeface="Consolas" pitchFamily="49" charset="0"/>
              </a:rPr>
              <a:t>a1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)+, </a:t>
            </a:r>
            <a:r>
              <a:rPr lang="de-DE" sz="1600" dirty="0">
                <a:solidFill>
                  <a:srgbClr val="993366"/>
                </a:solidFill>
                <a:latin typeface="Consolas" pitchFamily="49" charset="0"/>
              </a:rPr>
              <a:t>d0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  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1600" dirty="0">
                <a:solidFill>
                  <a:srgbClr val="999999"/>
                </a:solidFill>
                <a:latin typeface="Consolas" pitchFamily="49" charset="0"/>
              </a:rPr>
              <a:t>   </a:t>
            </a:r>
            <a:r>
              <a:rPr lang="de-DE" sz="1400" dirty="0" err="1">
                <a:solidFill>
                  <a:srgbClr val="999999"/>
                </a:solidFill>
                <a:latin typeface="Consolas" pitchFamily="49" charset="0"/>
              </a:rPr>
              <a:t>free</a:t>
            </a:r>
            <a:r>
              <a:rPr lang="de-DE" sz="1400" dirty="0">
                <a:solidFill>
                  <a:srgbClr val="999999"/>
                </a:solidFill>
                <a:latin typeface="Consolas" pitchFamily="49" charset="0"/>
              </a:rPr>
              <a:t> </a:t>
            </a:r>
            <a:r>
              <a:rPr lang="de-DE" sz="1400" dirty="0" err="1">
                <a:solidFill>
                  <a:srgbClr val="999999"/>
                </a:solidFill>
                <a:latin typeface="Consolas" pitchFamily="49" charset="0"/>
              </a:rPr>
              <a:t>instruction</a:t>
            </a:r>
            <a:r>
              <a:rPr lang="de-DE" sz="1400" dirty="0">
                <a:solidFill>
                  <a:srgbClr val="999999"/>
                </a:solidFill>
                <a:latin typeface="Consolas" pitchFamily="49" charset="0"/>
              </a:rPr>
              <a:t> on 2nd </a:t>
            </a:r>
            <a:r>
              <a:rPr lang="de-DE" sz="1400" dirty="0" err="1">
                <a:solidFill>
                  <a:srgbClr val="999999"/>
                </a:solidFill>
                <a:latin typeface="Consolas" pitchFamily="49" charset="0"/>
              </a:rPr>
              <a:t>pipeline</a:t>
            </a:r>
            <a:endParaRPr lang="de-DE" sz="1400" dirty="0">
              <a:solidFill>
                <a:srgbClr val="999999"/>
              </a:solidFill>
              <a:latin typeface="Consolas" pitchFamily="49" charset="0"/>
            </a:endParaRP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de-DE" sz="1400" dirty="0">
              <a:solidFill>
                <a:srgbClr val="CCCCCC"/>
              </a:solidFill>
              <a:latin typeface="Consolas" pitchFamily="49" charset="0"/>
            </a:endParaRP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   </a:t>
            </a:r>
            <a:r>
              <a:rPr lang="de-DE" sz="1600" dirty="0" err="1">
                <a:solidFill>
                  <a:srgbClr val="464653"/>
                </a:solidFill>
                <a:latin typeface="Consolas" pitchFamily="49" charset="0"/>
              </a:rPr>
              <a:t>move.l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  (</a:t>
            </a:r>
            <a:r>
              <a:rPr lang="de-DE" sz="1600" dirty="0">
                <a:solidFill>
                  <a:srgbClr val="993366"/>
                </a:solidFill>
                <a:latin typeface="Consolas" pitchFamily="49" charset="0"/>
              </a:rPr>
              <a:t>a2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)+, </a:t>
            </a:r>
            <a:r>
              <a:rPr lang="de-DE" sz="1600" dirty="0">
                <a:solidFill>
                  <a:srgbClr val="993366"/>
                </a:solidFill>
                <a:latin typeface="Consolas" pitchFamily="49" charset="0"/>
              </a:rPr>
              <a:t>d1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  </a:t>
            </a:r>
            <a:r>
              <a:rPr lang="de-DE" sz="1600" dirty="0">
                <a:solidFill>
                  <a:srgbClr val="009900"/>
                </a:solidFill>
                <a:latin typeface="Consolas" pitchFamily="49" charset="0"/>
              </a:rPr>
              <a:t>// </a:t>
            </a:r>
            <a:r>
              <a:rPr lang="de-DE" sz="1600" dirty="0" err="1">
                <a:solidFill>
                  <a:srgbClr val="009900"/>
                </a:solidFill>
                <a:latin typeface="Consolas" pitchFamily="49" charset="0"/>
              </a:rPr>
              <a:t>only</a:t>
            </a:r>
            <a:r>
              <a:rPr lang="de-DE" sz="1600" dirty="0">
                <a:solidFill>
                  <a:srgbClr val="009900"/>
                </a:solidFill>
                <a:latin typeface="Consolas" pitchFamily="49" charset="0"/>
              </a:rPr>
              <a:t> 1 </a:t>
            </a:r>
            <a:r>
              <a:rPr lang="de-DE" sz="1600" dirty="0" err="1">
                <a:solidFill>
                  <a:srgbClr val="009900"/>
                </a:solidFill>
                <a:latin typeface="Consolas" pitchFamily="49" charset="0"/>
              </a:rPr>
              <a:t>cache</a:t>
            </a:r>
            <a:r>
              <a:rPr lang="de-DE" sz="1600" dirty="0">
                <a:solidFill>
                  <a:srgbClr val="009900"/>
                </a:solidFill>
                <a:latin typeface="Consolas" pitchFamily="49" charset="0"/>
              </a:rPr>
              <a:t> </a:t>
            </a:r>
            <a:r>
              <a:rPr lang="de-DE" sz="1600" dirty="0" err="1">
                <a:solidFill>
                  <a:srgbClr val="009900"/>
                </a:solidFill>
                <a:latin typeface="Consolas" pitchFamily="49" charset="0"/>
              </a:rPr>
              <a:t>access</a:t>
            </a:r>
            <a:r>
              <a:rPr lang="de-DE" sz="1600" dirty="0">
                <a:solidFill>
                  <a:srgbClr val="009900"/>
                </a:solidFill>
                <a:latin typeface="Consolas" pitchFamily="49" charset="0"/>
              </a:rPr>
              <a:t> per </a:t>
            </a:r>
            <a:r>
              <a:rPr lang="de-DE" sz="1600" dirty="0" err="1">
                <a:solidFill>
                  <a:srgbClr val="009900"/>
                </a:solidFill>
                <a:latin typeface="Consolas" pitchFamily="49" charset="0"/>
              </a:rPr>
              <a:t>cycle</a:t>
            </a:r>
            <a:endParaRPr lang="de-DE" sz="1600" dirty="0">
              <a:solidFill>
                <a:srgbClr val="009900"/>
              </a:solidFill>
              <a:latin typeface="Consolas" pitchFamily="49" charset="0"/>
            </a:endParaRP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1600" dirty="0">
                <a:solidFill>
                  <a:srgbClr val="999999"/>
                </a:solidFill>
                <a:latin typeface="Consolas" pitchFamily="49" charset="0"/>
              </a:rPr>
              <a:t>   </a:t>
            </a:r>
            <a:r>
              <a:rPr lang="de-DE" sz="1400" dirty="0" err="1">
                <a:solidFill>
                  <a:srgbClr val="999999"/>
                </a:solidFill>
                <a:latin typeface="Consolas" pitchFamily="49" charset="0"/>
              </a:rPr>
              <a:t>free</a:t>
            </a:r>
            <a:r>
              <a:rPr lang="de-DE" sz="1400" dirty="0">
                <a:solidFill>
                  <a:srgbClr val="999999"/>
                </a:solidFill>
                <a:latin typeface="Consolas" pitchFamily="49" charset="0"/>
              </a:rPr>
              <a:t> </a:t>
            </a:r>
            <a:r>
              <a:rPr lang="de-DE" sz="1400" dirty="0" err="1">
                <a:solidFill>
                  <a:srgbClr val="999999"/>
                </a:solidFill>
                <a:latin typeface="Consolas" pitchFamily="49" charset="0"/>
              </a:rPr>
              <a:t>instruction</a:t>
            </a:r>
            <a:r>
              <a:rPr lang="de-DE" sz="1400" dirty="0">
                <a:solidFill>
                  <a:srgbClr val="999999"/>
                </a:solidFill>
                <a:latin typeface="Consolas" pitchFamily="49" charset="0"/>
              </a:rPr>
              <a:t> on 2nd </a:t>
            </a:r>
            <a:r>
              <a:rPr lang="de-DE" sz="1400" dirty="0" err="1">
                <a:solidFill>
                  <a:srgbClr val="999999"/>
                </a:solidFill>
                <a:latin typeface="Consolas" pitchFamily="49" charset="0"/>
              </a:rPr>
              <a:t>pipeline</a:t>
            </a:r>
            <a:endParaRPr lang="de-DE" sz="1400" dirty="0">
              <a:solidFill>
                <a:srgbClr val="999999"/>
              </a:solidFill>
              <a:latin typeface="Consolas" pitchFamily="49" charset="0"/>
            </a:endParaRP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de-DE" sz="1400" dirty="0">
              <a:solidFill>
                <a:srgbClr val="CCCCCC"/>
              </a:solidFill>
              <a:latin typeface="Consolas" pitchFamily="49" charset="0"/>
            </a:endParaRP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   </a:t>
            </a:r>
            <a:r>
              <a:rPr lang="de-DE" sz="1600" dirty="0" err="1">
                <a:solidFill>
                  <a:srgbClr val="464653"/>
                </a:solidFill>
                <a:latin typeface="Consolas" pitchFamily="49" charset="0"/>
              </a:rPr>
              <a:t>add.l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   </a:t>
            </a:r>
            <a:r>
              <a:rPr lang="de-DE" sz="1600" dirty="0">
                <a:solidFill>
                  <a:srgbClr val="993366"/>
                </a:solidFill>
                <a:latin typeface="Consolas" pitchFamily="49" charset="0"/>
              </a:rPr>
              <a:t>d0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, </a:t>
            </a:r>
            <a:r>
              <a:rPr lang="de-DE" sz="1600" dirty="0">
                <a:solidFill>
                  <a:srgbClr val="993366"/>
                </a:solidFill>
                <a:latin typeface="Consolas" pitchFamily="49" charset="0"/>
              </a:rPr>
              <a:t>d1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     </a:t>
            </a:r>
            <a:r>
              <a:rPr lang="de-DE" sz="1600" dirty="0">
                <a:solidFill>
                  <a:srgbClr val="009900"/>
                </a:solidFill>
                <a:latin typeface="Consolas" pitchFamily="49" charset="0"/>
              </a:rPr>
              <a:t>// not </a:t>
            </a:r>
            <a:r>
              <a:rPr lang="de-DE" sz="1600" dirty="0" err="1">
                <a:solidFill>
                  <a:srgbClr val="009900"/>
                </a:solidFill>
                <a:latin typeface="Consolas" pitchFamily="49" charset="0"/>
              </a:rPr>
              <a:t>possible</a:t>
            </a:r>
            <a:r>
              <a:rPr lang="de-DE" sz="1600" dirty="0">
                <a:solidFill>
                  <a:srgbClr val="009900"/>
                </a:solidFill>
                <a:latin typeface="Consolas" pitchFamily="49" charset="0"/>
              </a:rPr>
              <a:t> </a:t>
            </a:r>
            <a:r>
              <a:rPr lang="de-DE" sz="1600" dirty="0" err="1">
                <a:solidFill>
                  <a:srgbClr val="009900"/>
                </a:solidFill>
                <a:latin typeface="Consolas" pitchFamily="49" charset="0"/>
              </a:rPr>
              <a:t>until</a:t>
            </a:r>
            <a:r>
              <a:rPr lang="de-DE" sz="1600" dirty="0">
                <a:solidFill>
                  <a:srgbClr val="009900"/>
                </a:solidFill>
                <a:latin typeface="Consolas" pitchFamily="49" charset="0"/>
              </a:rPr>
              <a:t> d0/d1 </a:t>
            </a:r>
            <a:r>
              <a:rPr lang="de-DE" sz="1600" dirty="0" err="1">
                <a:solidFill>
                  <a:srgbClr val="009900"/>
                </a:solidFill>
                <a:latin typeface="Consolas" pitchFamily="49" charset="0"/>
              </a:rPr>
              <a:t>are</a:t>
            </a:r>
            <a:r>
              <a:rPr lang="de-DE" sz="1600" dirty="0">
                <a:solidFill>
                  <a:srgbClr val="009900"/>
                </a:solidFill>
                <a:latin typeface="Consolas" pitchFamily="49" charset="0"/>
              </a:rPr>
              <a:t> </a:t>
            </a:r>
            <a:r>
              <a:rPr lang="de-DE" sz="1600" dirty="0" err="1">
                <a:solidFill>
                  <a:srgbClr val="009900"/>
                </a:solidFill>
                <a:latin typeface="Consolas" pitchFamily="49" charset="0"/>
              </a:rPr>
              <a:t>loaded</a:t>
            </a:r>
            <a:endParaRPr lang="de-DE" sz="1600" dirty="0">
              <a:solidFill>
                <a:srgbClr val="009900"/>
              </a:solidFill>
              <a:latin typeface="Consolas" pitchFamily="49" charset="0"/>
            </a:endParaRP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1600" dirty="0">
                <a:solidFill>
                  <a:srgbClr val="999999"/>
                </a:solidFill>
                <a:latin typeface="Consolas" pitchFamily="49" charset="0"/>
              </a:rPr>
              <a:t>   </a:t>
            </a:r>
            <a:r>
              <a:rPr lang="de-DE" sz="1400" dirty="0" err="1">
                <a:solidFill>
                  <a:srgbClr val="999999"/>
                </a:solidFill>
                <a:latin typeface="Consolas" pitchFamily="49" charset="0"/>
              </a:rPr>
              <a:t>free</a:t>
            </a:r>
            <a:r>
              <a:rPr lang="de-DE" sz="1400" dirty="0">
                <a:solidFill>
                  <a:srgbClr val="999999"/>
                </a:solidFill>
                <a:latin typeface="Consolas" pitchFamily="49" charset="0"/>
              </a:rPr>
              <a:t> </a:t>
            </a:r>
            <a:r>
              <a:rPr lang="de-DE" sz="1400" dirty="0" err="1">
                <a:solidFill>
                  <a:srgbClr val="999999"/>
                </a:solidFill>
                <a:latin typeface="Consolas" pitchFamily="49" charset="0"/>
              </a:rPr>
              <a:t>instruction</a:t>
            </a:r>
            <a:r>
              <a:rPr lang="de-DE" sz="1400" dirty="0">
                <a:solidFill>
                  <a:srgbClr val="999999"/>
                </a:solidFill>
                <a:latin typeface="Consolas" pitchFamily="49" charset="0"/>
              </a:rPr>
              <a:t> on 2nd </a:t>
            </a:r>
            <a:r>
              <a:rPr lang="de-DE" sz="1400" dirty="0" err="1">
                <a:solidFill>
                  <a:srgbClr val="999999"/>
                </a:solidFill>
                <a:latin typeface="Consolas" pitchFamily="49" charset="0"/>
              </a:rPr>
              <a:t>pipeline</a:t>
            </a:r>
            <a:endParaRPr lang="de-DE" sz="1400" dirty="0">
              <a:solidFill>
                <a:srgbClr val="999999"/>
              </a:solidFill>
              <a:latin typeface="Consolas" pitchFamily="49" charset="0"/>
            </a:endParaRP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de-DE" sz="1400" dirty="0">
              <a:solidFill>
                <a:srgbClr val="CCCCCC"/>
              </a:solidFill>
              <a:latin typeface="Consolas" pitchFamily="49" charset="0"/>
            </a:endParaRP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   </a:t>
            </a:r>
            <a:r>
              <a:rPr lang="de-DE" sz="1600" dirty="0" err="1">
                <a:solidFill>
                  <a:srgbClr val="464653"/>
                </a:solidFill>
                <a:latin typeface="Consolas" pitchFamily="49" charset="0"/>
              </a:rPr>
              <a:t>move.l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  </a:t>
            </a:r>
            <a:r>
              <a:rPr lang="de-DE" sz="1600" dirty="0">
                <a:solidFill>
                  <a:srgbClr val="993366"/>
                </a:solidFill>
                <a:latin typeface="Consolas" pitchFamily="49" charset="0"/>
              </a:rPr>
              <a:t>d1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, (</a:t>
            </a:r>
            <a:r>
              <a:rPr lang="de-DE" sz="1600" dirty="0">
                <a:solidFill>
                  <a:srgbClr val="993366"/>
                </a:solidFill>
                <a:latin typeface="Consolas" pitchFamily="49" charset="0"/>
              </a:rPr>
              <a:t>a2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)+  </a:t>
            </a: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   </a:t>
            </a:r>
            <a:r>
              <a:rPr lang="de-DE" sz="1600" dirty="0" err="1">
                <a:solidFill>
                  <a:srgbClr val="464653"/>
                </a:solidFill>
                <a:latin typeface="Consolas" pitchFamily="49" charset="0"/>
              </a:rPr>
              <a:t>subq.l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  #1, </a:t>
            </a:r>
            <a:r>
              <a:rPr lang="de-DE" sz="1600" dirty="0">
                <a:solidFill>
                  <a:srgbClr val="993366"/>
                </a:solidFill>
                <a:latin typeface="Consolas" pitchFamily="49" charset="0"/>
              </a:rPr>
              <a:t>d4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     </a:t>
            </a:r>
            <a:r>
              <a:rPr lang="de-DE" sz="1600" dirty="0">
                <a:solidFill>
                  <a:srgbClr val="009900"/>
                </a:solidFill>
                <a:latin typeface="Consolas" pitchFamily="49" charset="0"/>
              </a:rPr>
              <a:t>// </a:t>
            </a:r>
            <a:r>
              <a:rPr lang="de-DE" sz="1600" dirty="0" err="1">
                <a:solidFill>
                  <a:srgbClr val="009900"/>
                </a:solidFill>
                <a:latin typeface="Consolas" pitchFamily="49" charset="0"/>
              </a:rPr>
              <a:t>works</a:t>
            </a:r>
            <a:r>
              <a:rPr lang="de-DE" sz="1600" dirty="0">
                <a:solidFill>
                  <a:srgbClr val="009900"/>
                </a:solidFill>
                <a:latin typeface="Consolas" pitchFamily="49" charset="0"/>
              </a:rPr>
              <a:t> on 2nd </a:t>
            </a:r>
            <a:r>
              <a:rPr lang="de-DE" sz="1600" dirty="0" err="1">
                <a:solidFill>
                  <a:srgbClr val="009900"/>
                </a:solidFill>
                <a:latin typeface="Consolas" pitchFamily="49" charset="0"/>
              </a:rPr>
              <a:t>pipeline</a:t>
            </a:r>
            <a:endParaRPr lang="de-DE" sz="1600" dirty="0">
              <a:solidFill>
                <a:srgbClr val="009900"/>
              </a:solidFill>
              <a:latin typeface="Consolas" pitchFamily="49" charset="0"/>
            </a:endParaRP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de-DE" sz="1600" dirty="0">
              <a:solidFill>
                <a:srgbClr val="009900"/>
              </a:solidFill>
              <a:latin typeface="Consolas" pitchFamily="49" charset="0"/>
            </a:endParaRPr>
          </a:p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   </a:t>
            </a:r>
            <a:r>
              <a:rPr lang="de-DE" sz="1600" dirty="0" err="1">
                <a:solidFill>
                  <a:srgbClr val="464653"/>
                </a:solidFill>
                <a:latin typeface="Consolas" pitchFamily="49" charset="0"/>
              </a:rPr>
              <a:t>bne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     .</a:t>
            </a:r>
            <a:r>
              <a:rPr lang="de-DE" sz="1600" dirty="0" err="1">
                <a:solidFill>
                  <a:srgbClr val="464653"/>
                </a:solidFill>
                <a:latin typeface="Consolas" pitchFamily="49" charset="0"/>
              </a:rPr>
              <a:t>addLoop</a:t>
            </a:r>
            <a:r>
              <a:rPr lang="de-DE" sz="1600" dirty="0">
                <a:solidFill>
                  <a:srgbClr val="464653"/>
                </a:solidFill>
                <a:latin typeface="Consolas" pitchFamily="49" charset="0"/>
              </a:rPr>
              <a:t>   </a:t>
            </a:r>
            <a:r>
              <a:rPr lang="de-DE" sz="1600" dirty="0">
                <a:solidFill>
                  <a:srgbClr val="009900"/>
                </a:solidFill>
                <a:latin typeface="Consolas" pitchFamily="49" charset="0"/>
              </a:rPr>
              <a:t>// </a:t>
            </a:r>
            <a:r>
              <a:rPr lang="de-DE" sz="1600" dirty="0" err="1">
                <a:solidFill>
                  <a:srgbClr val="009900"/>
                </a:solidFill>
                <a:latin typeface="Consolas" pitchFamily="49" charset="0"/>
              </a:rPr>
              <a:t>for</a:t>
            </a:r>
            <a:r>
              <a:rPr lang="de-DE" sz="1600" dirty="0">
                <a:solidFill>
                  <a:srgbClr val="009900"/>
                </a:solidFill>
                <a:latin typeface="Consolas" pitchFamily="49" charset="0"/>
              </a:rPr>
              <a:t> </a:t>
            </a:r>
            <a:r>
              <a:rPr lang="de-DE" sz="1600" dirty="0" err="1">
                <a:solidFill>
                  <a:srgbClr val="009900"/>
                </a:solidFill>
                <a:latin typeface="Consolas" pitchFamily="49" charset="0"/>
              </a:rPr>
              <a:t>free</a:t>
            </a:r>
            <a:r>
              <a:rPr lang="de-DE" sz="1600" dirty="0">
                <a:solidFill>
                  <a:srgbClr val="009900"/>
                </a:solidFill>
                <a:latin typeface="Consolas" pitchFamily="49" charset="0"/>
              </a:rPr>
              <a:t> </a:t>
            </a:r>
            <a:r>
              <a:rPr lang="de-DE" sz="1600" dirty="0" err="1">
                <a:solidFill>
                  <a:srgbClr val="009900"/>
                </a:solidFill>
                <a:latin typeface="Consolas" pitchFamily="49" charset="0"/>
              </a:rPr>
              <a:t>if</a:t>
            </a:r>
            <a:r>
              <a:rPr lang="de-DE" sz="1600" dirty="0">
                <a:solidFill>
                  <a:srgbClr val="009900"/>
                </a:solidFill>
                <a:latin typeface="Consolas" pitchFamily="49" charset="0"/>
              </a:rPr>
              <a:t> „</a:t>
            </a:r>
            <a:r>
              <a:rPr lang="de-DE" sz="1600" i="1" dirty="0" err="1">
                <a:solidFill>
                  <a:srgbClr val="009900"/>
                </a:solidFill>
                <a:latin typeface="Consolas" pitchFamily="49" charset="0"/>
              </a:rPr>
              <a:t>predicted</a:t>
            </a:r>
            <a:r>
              <a:rPr lang="de-DE" sz="1600" i="1" dirty="0">
                <a:solidFill>
                  <a:srgbClr val="009900"/>
                </a:solidFill>
                <a:latin typeface="Consolas" pitchFamily="49" charset="0"/>
              </a:rPr>
              <a:t>“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03238" y="4427538"/>
            <a:ext cx="8135937" cy="323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4031" rIns="0" bIns="0" anchor="ctr"/>
          <a:lstStyle/>
          <a:p>
            <a:pPr hangingPunct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sz="1600">
                <a:solidFill>
                  <a:srgbClr val="FFCC00"/>
                </a:solidFill>
                <a:latin typeface="Consolas" pitchFamily="49" charset="0"/>
              </a:rPr>
              <a:t>4 cycles per iteration. 3 free instruction slots.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539552" y="4767263"/>
            <a:ext cx="1981200" cy="274320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41</a:t>
            </a:fld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…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no</a:t>
            </a:r>
            <a:r>
              <a:rPr lang="de-DE" dirty="0" smtClean="0"/>
              <a:t> matter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hard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try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42</a:t>
            </a:fld>
            <a:endParaRPr lang="de-DE"/>
          </a:p>
        </p:txBody>
      </p:sp>
      <p:pic>
        <p:nvPicPr>
          <p:cNvPr id="4" name="Grafik 3" descr="overflow0tza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915566"/>
            <a:ext cx="6480720" cy="382385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Wrap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43</a:t>
            </a:fld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DE" dirty="0" smtClean="0"/>
              <a:t>Modern </a:t>
            </a:r>
            <a:r>
              <a:rPr lang="de-DE" dirty="0" err="1" smtClean="0"/>
              <a:t>cross</a:t>
            </a:r>
            <a:r>
              <a:rPr lang="de-DE" dirty="0" smtClean="0"/>
              <a:t> </a:t>
            </a:r>
            <a:r>
              <a:rPr lang="de-DE" dirty="0" err="1" smtClean="0"/>
              <a:t>development</a:t>
            </a:r>
            <a:r>
              <a:rPr lang="de-DE" dirty="0" smtClean="0"/>
              <a:t> </a:t>
            </a:r>
            <a:r>
              <a:rPr lang="de-DE" dirty="0" err="1" smtClean="0"/>
              <a:t>tools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available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Editing</a:t>
            </a:r>
            <a:r>
              <a:rPr lang="de-DE" dirty="0" smtClean="0"/>
              <a:t> </a:t>
            </a:r>
            <a:r>
              <a:rPr lang="de-DE" dirty="0" err="1" smtClean="0"/>
              <a:t>tools</a:t>
            </a:r>
            <a:r>
              <a:rPr lang="de-DE" dirty="0" smtClean="0"/>
              <a:t> </a:t>
            </a:r>
            <a:r>
              <a:rPr lang="de-DE" dirty="0" err="1" smtClean="0"/>
              <a:t>facilitate</a:t>
            </a:r>
            <a:r>
              <a:rPr lang="de-DE" dirty="0" smtClean="0"/>
              <a:t> </a:t>
            </a:r>
            <a:r>
              <a:rPr lang="de-DE" dirty="0" err="1" smtClean="0"/>
              <a:t>demo</a:t>
            </a:r>
            <a:r>
              <a:rPr lang="de-DE" dirty="0" smtClean="0"/>
              <a:t> </a:t>
            </a:r>
            <a:r>
              <a:rPr lang="de-DE" dirty="0" err="1" smtClean="0"/>
              <a:t>making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tool</a:t>
            </a:r>
            <a:r>
              <a:rPr lang="de-DE" dirty="0" smtClean="0"/>
              <a:t> </a:t>
            </a:r>
            <a:r>
              <a:rPr lang="de-DE" dirty="0" err="1" smtClean="0"/>
              <a:t>chain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made</a:t>
            </a:r>
            <a:r>
              <a:rPr lang="de-DE" dirty="0" smtClean="0"/>
              <a:t> </a:t>
            </a:r>
            <a:r>
              <a:rPr lang="de-DE" dirty="0" err="1" smtClean="0"/>
              <a:t>available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Try </a:t>
            </a:r>
            <a:r>
              <a:rPr lang="de-DE" dirty="0" err="1" smtClean="0"/>
              <a:t>it</a:t>
            </a:r>
            <a:r>
              <a:rPr lang="de-DE" dirty="0" smtClean="0"/>
              <a:t> out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yourself</a:t>
            </a:r>
            <a:r>
              <a:rPr lang="de-DE" dirty="0" smtClean="0"/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Prior </a:t>
            </a:r>
            <a:r>
              <a:rPr lang="de-DE" dirty="0" err="1" smtClean="0"/>
              <a:t>approaches</a:t>
            </a:r>
            <a:r>
              <a:rPr lang="de-DE" dirty="0" smtClean="0"/>
              <a:t> on Amiga 2/4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 err="1" smtClean="0"/>
              <a:t>Assembly</a:t>
            </a:r>
            <a:r>
              <a:rPr lang="de-DE" dirty="0" smtClean="0"/>
              <a:t>, multiple </a:t>
            </a:r>
            <a:r>
              <a:rPr lang="de-DE" dirty="0" err="1" smtClean="0"/>
              <a:t>sources</a:t>
            </a:r>
            <a:r>
              <a:rPr lang="de-DE" dirty="0" smtClean="0"/>
              <a:t>,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demosystem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providing</a:t>
            </a:r>
            <a:r>
              <a:rPr lang="de-DE" dirty="0" smtClean="0"/>
              <a:t> </a:t>
            </a:r>
            <a:r>
              <a:rPr lang="de-DE" dirty="0" err="1" smtClean="0"/>
              <a:t>encapusulation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relocator</a:t>
            </a:r>
            <a:r>
              <a:rPr lang="de-DE" dirty="0" smtClean="0"/>
              <a:t>, </a:t>
            </a:r>
            <a:r>
              <a:rPr lang="de-DE" dirty="0" err="1" smtClean="0"/>
              <a:t>display</a:t>
            </a:r>
            <a:r>
              <a:rPr lang="de-DE" dirty="0" smtClean="0"/>
              <a:t> </a:t>
            </a:r>
            <a:r>
              <a:rPr lang="de-DE" dirty="0" err="1" smtClean="0"/>
              <a:t>abstraction</a:t>
            </a:r>
            <a:r>
              <a:rPr lang="de-DE" dirty="0" smtClean="0"/>
              <a:t>, </a:t>
            </a:r>
            <a:r>
              <a:rPr lang="de-DE" dirty="0" err="1" smtClean="0"/>
              <a:t>timing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script</a:t>
            </a:r>
            <a:r>
              <a:rPr lang="de-DE" dirty="0" smtClean="0"/>
              <a:t> in </a:t>
            </a:r>
            <a:r>
              <a:rPr lang="de-DE" dirty="0" err="1" smtClean="0"/>
              <a:t>ticks</a:t>
            </a:r>
            <a:r>
              <a:rPr lang="de-DE" dirty="0" smtClean="0"/>
              <a:t> (catch </a:t>
            </a:r>
            <a:r>
              <a:rPr lang="de-DE" dirty="0" err="1" smtClean="0"/>
              <a:t>up</a:t>
            </a:r>
            <a:r>
              <a:rPr lang="de-DE" dirty="0" smtClean="0"/>
              <a:t>) </a:t>
            </a:r>
          </a:p>
          <a:p>
            <a:pPr lvl="1"/>
            <a:r>
              <a:rPr lang="de-DE" dirty="0" err="1" smtClean="0">
                <a:sym typeface="Wingdings" pitchFamily="2" charset="2"/>
              </a:rPr>
              <a:t>Mnemonics</a:t>
            </a:r>
            <a:r>
              <a:rPr lang="de-DE" dirty="0" smtClean="0">
                <a:sym typeface="Wingdings" pitchFamily="2" charset="2"/>
              </a:rPr>
              <a:t> (1999)</a:t>
            </a:r>
          </a:p>
          <a:p>
            <a:pPr lvl="1"/>
            <a:r>
              <a:rPr lang="de-DE" dirty="0" smtClean="0">
                <a:sym typeface="Wingdings" pitchFamily="2" charset="2"/>
              </a:rPr>
              <a:t>Back </a:t>
            </a:r>
            <a:r>
              <a:rPr lang="de-DE" dirty="0" err="1" smtClean="0">
                <a:sym typeface="Wingdings" pitchFamily="2" charset="2"/>
              </a:rPr>
              <a:t>to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the</a:t>
            </a:r>
            <a:r>
              <a:rPr lang="de-DE" dirty="0" smtClean="0">
                <a:sym typeface="Wingdings" pitchFamily="2" charset="2"/>
              </a:rPr>
              <a:t> Roots (2000</a:t>
            </a:r>
            <a:r>
              <a:rPr lang="de-DE" dirty="0" smtClean="0"/>
              <a:t>)</a:t>
            </a:r>
          </a:p>
          <a:p>
            <a:r>
              <a:rPr lang="de-DE" dirty="0" err="1" smtClean="0"/>
              <a:t>Lessons</a:t>
            </a:r>
            <a:r>
              <a:rPr lang="de-DE" dirty="0" smtClean="0"/>
              <a:t> </a:t>
            </a:r>
            <a:r>
              <a:rPr lang="de-DE" dirty="0" err="1" smtClean="0"/>
              <a:t>learnt</a:t>
            </a:r>
            <a:endParaRPr lang="de-DE" dirty="0" smtClean="0"/>
          </a:p>
          <a:p>
            <a:pPr lvl="1"/>
            <a:r>
              <a:rPr lang="de-DE" dirty="0" err="1" smtClean="0"/>
              <a:t>Focussing</a:t>
            </a:r>
            <a:r>
              <a:rPr lang="de-DE" dirty="0" smtClean="0"/>
              <a:t> on </a:t>
            </a: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effects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a time </a:t>
            </a:r>
            <a:r>
              <a:rPr lang="de-DE" dirty="0" err="1" smtClean="0"/>
              <a:t>helps</a:t>
            </a:r>
            <a:r>
              <a:rPr lang="de-DE" dirty="0" smtClean="0"/>
              <a:t> a </a:t>
            </a:r>
            <a:r>
              <a:rPr lang="de-DE" dirty="0" err="1" smtClean="0"/>
              <a:t>lot</a:t>
            </a:r>
            <a:endParaRPr lang="de-DE" dirty="0" smtClean="0"/>
          </a:p>
          <a:p>
            <a:pPr lvl="1"/>
            <a:r>
              <a:rPr lang="de-DE" dirty="0" smtClean="0"/>
              <a:t>Basic APIs </a:t>
            </a:r>
            <a:r>
              <a:rPr lang="de-DE" dirty="0" err="1" smtClean="0"/>
              <a:t>eased</a:t>
            </a:r>
            <a:r>
              <a:rPr lang="de-DE" dirty="0" smtClean="0"/>
              <a:t> </a:t>
            </a:r>
            <a:r>
              <a:rPr lang="de-DE" dirty="0" err="1" smtClean="0"/>
              <a:t>coder</a:t>
            </a:r>
            <a:r>
              <a:rPr lang="de-DE" dirty="0" smtClean="0"/>
              <a:t> </a:t>
            </a:r>
            <a:r>
              <a:rPr lang="de-DE" dirty="0" err="1" smtClean="0"/>
              <a:t>collaboration</a:t>
            </a:r>
            <a:r>
              <a:rPr lang="de-DE" dirty="0" smtClean="0"/>
              <a:t> on Amiga</a:t>
            </a:r>
          </a:p>
          <a:p>
            <a:pPr lvl="1"/>
            <a:r>
              <a:rPr lang="de-DE" dirty="0" smtClean="0"/>
              <a:t>Still </a:t>
            </a:r>
            <a:r>
              <a:rPr lang="de-DE" dirty="0" err="1" smtClean="0"/>
              <a:t>no</a:t>
            </a:r>
            <a:r>
              <a:rPr lang="de-DE" dirty="0" smtClean="0"/>
              <a:t> proper </a:t>
            </a:r>
            <a:r>
              <a:rPr lang="de-DE" dirty="0" err="1" smtClean="0"/>
              <a:t>linking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higher</a:t>
            </a:r>
            <a:r>
              <a:rPr lang="de-DE" dirty="0" smtClean="0"/>
              <a:t> </a:t>
            </a:r>
            <a:r>
              <a:rPr lang="de-DE" dirty="0" err="1" smtClean="0"/>
              <a:t>level-language</a:t>
            </a:r>
            <a:r>
              <a:rPr lang="de-DE" dirty="0" smtClean="0"/>
              <a:t> </a:t>
            </a:r>
            <a:r>
              <a:rPr lang="de-DE" dirty="0" err="1" smtClean="0"/>
              <a:t>support</a:t>
            </a:r>
            <a:endParaRPr lang="de-DE" dirty="0" smtClean="0"/>
          </a:p>
        </p:txBody>
      </p:sp>
      <p:pic>
        <p:nvPicPr>
          <p:cNvPr id="14338" name="Picture 2" descr="https://media.demozoo.org/screens/s/7c/2e/9781.43897.png"/>
          <p:cNvPicPr>
            <a:picLocks noChangeAspect="1" noChangeArrowheads="1"/>
          </p:cNvPicPr>
          <p:nvPr/>
        </p:nvPicPr>
        <p:blipFill>
          <a:blip r:embed="rId3" cstate="print"/>
          <a:srcRect t="9971" b="14439"/>
          <a:stretch>
            <a:fillRect/>
          </a:stretch>
        </p:blipFill>
        <p:spPr bwMode="auto">
          <a:xfrm>
            <a:off x="7596000" y="123478"/>
            <a:ext cx="1548000" cy="936104"/>
          </a:xfrm>
          <a:prstGeom prst="rect">
            <a:avLst/>
          </a:prstGeom>
          <a:noFill/>
        </p:spPr>
      </p:pic>
      <p:pic>
        <p:nvPicPr>
          <p:cNvPr id="14340" name="Picture 4" descr="https://media.demozoo.org/screens/s/5d/17/2e93.43918.png"/>
          <p:cNvPicPr>
            <a:picLocks noChangeAspect="1" noChangeArrowheads="1"/>
          </p:cNvPicPr>
          <p:nvPr/>
        </p:nvPicPr>
        <p:blipFill>
          <a:blip r:embed="rId4" cstate="print"/>
          <a:srcRect t="11629" b="12781"/>
          <a:stretch>
            <a:fillRect/>
          </a:stretch>
        </p:blipFill>
        <p:spPr bwMode="auto">
          <a:xfrm>
            <a:off x="7596000" y="1203598"/>
            <a:ext cx="1548000" cy="936104"/>
          </a:xfrm>
          <a:prstGeom prst="rect">
            <a:avLst/>
          </a:prstGeom>
          <a:noFill/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Prior </a:t>
            </a:r>
            <a:r>
              <a:rPr lang="de-DE" dirty="0" err="1" smtClean="0"/>
              <a:t>approaches</a:t>
            </a:r>
            <a:r>
              <a:rPr lang="de-DE" dirty="0" smtClean="0"/>
              <a:t> on Amiga 3/4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dirty="0" err="1" smtClean="0"/>
              <a:t>Restarted</a:t>
            </a:r>
            <a:r>
              <a:rPr lang="de-DE" dirty="0" smtClean="0"/>
              <a:t> </a:t>
            </a:r>
            <a:r>
              <a:rPr lang="de-DE" dirty="0" err="1" smtClean="0"/>
              <a:t>hobby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Hellfire</a:t>
            </a:r>
            <a:r>
              <a:rPr lang="de-DE" dirty="0" smtClean="0"/>
              <a:t> </a:t>
            </a:r>
          </a:p>
          <a:p>
            <a:pPr lvl="1"/>
            <a:r>
              <a:rPr lang="de-DE" dirty="0" smtClean="0"/>
              <a:t>Prototype 1 (2010)</a:t>
            </a:r>
          </a:p>
          <a:p>
            <a:pPr lvl="1"/>
            <a:r>
              <a:rPr lang="de-DE" dirty="0" smtClean="0"/>
              <a:t>Mixing C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assembly</a:t>
            </a:r>
            <a:r>
              <a:rPr lang="de-DE" dirty="0" smtClean="0"/>
              <a:t> </a:t>
            </a:r>
            <a:r>
              <a:rPr lang="de-DE" dirty="0" err="1" smtClean="0"/>
              <a:t>language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old</a:t>
            </a:r>
            <a:r>
              <a:rPr lang="de-DE" dirty="0" smtClean="0"/>
              <a:t> </a:t>
            </a:r>
            <a:r>
              <a:rPr lang="de-DE" dirty="0" err="1" smtClean="0"/>
              <a:t>demosystem</a:t>
            </a:r>
            <a:endParaRPr lang="de-DE" dirty="0" smtClean="0"/>
          </a:p>
          <a:p>
            <a:pPr lvl="1"/>
            <a:r>
              <a:rPr lang="de-DE" dirty="0" smtClean="0"/>
              <a:t>Linker </a:t>
            </a:r>
            <a:r>
              <a:rPr lang="de-DE" dirty="0" err="1" smtClean="0"/>
              <a:t>support</a:t>
            </a:r>
            <a:r>
              <a:rPr lang="de-DE" dirty="0" smtClean="0"/>
              <a:t> </a:t>
            </a:r>
            <a:r>
              <a:rPr lang="de-DE" dirty="0" err="1" smtClean="0"/>
              <a:t>through</a:t>
            </a:r>
            <a:r>
              <a:rPr lang="de-DE" dirty="0" smtClean="0"/>
              <a:t> </a:t>
            </a:r>
            <a:r>
              <a:rPr lang="de-DE" dirty="0" err="1" smtClean="0"/>
              <a:t>objects</a:t>
            </a:r>
            <a:endParaRPr lang="de-DE" dirty="0" smtClean="0"/>
          </a:p>
          <a:p>
            <a:pPr lvl="1"/>
            <a:r>
              <a:rPr lang="de-DE" dirty="0" smtClean="0"/>
              <a:t>Toolchain:  </a:t>
            </a:r>
            <a:r>
              <a:rPr lang="de-DE" dirty="0" err="1" smtClean="0"/>
              <a:t>Devpac</a:t>
            </a:r>
            <a:r>
              <a:rPr lang="de-DE" dirty="0" smtClean="0"/>
              <a:t>, </a:t>
            </a:r>
            <a:r>
              <a:rPr lang="de-DE" dirty="0" err="1" smtClean="0"/>
              <a:t>vbcc</a:t>
            </a:r>
            <a:r>
              <a:rPr lang="de-DE" dirty="0" smtClean="0"/>
              <a:t>, </a:t>
            </a:r>
            <a:r>
              <a:rPr lang="de-DE" dirty="0" err="1" smtClean="0"/>
              <a:t>vasm</a:t>
            </a:r>
            <a:r>
              <a:rPr lang="de-DE" dirty="0" smtClean="0"/>
              <a:t>, </a:t>
            </a:r>
            <a:r>
              <a:rPr lang="de-DE" dirty="0" err="1" smtClean="0"/>
              <a:t>vlink</a:t>
            </a:r>
            <a:r>
              <a:rPr lang="de-DE" dirty="0" smtClean="0"/>
              <a:t>, GNU </a:t>
            </a:r>
            <a:r>
              <a:rPr lang="de-DE" dirty="0" err="1" smtClean="0"/>
              <a:t>make</a:t>
            </a:r>
            <a:r>
              <a:rPr lang="de-DE" dirty="0" smtClean="0"/>
              <a:t>, Visual Studio</a:t>
            </a:r>
          </a:p>
          <a:p>
            <a:r>
              <a:rPr lang="de-DE" dirty="0" err="1" smtClean="0"/>
              <a:t>Lessons</a:t>
            </a:r>
            <a:r>
              <a:rPr lang="de-DE" dirty="0" smtClean="0"/>
              <a:t> </a:t>
            </a:r>
            <a:r>
              <a:rPr lang="de-DE" dirty="0" err="1" smtClean="0"/>
              <a:t>learnt</a:t>
            </a:r>
            <a:endParaRPr lang="de-DE" dirty="0" smtClean="0"/>
          </a:p>
          <a:p>
            <a:pPr lvl="1"/>
            <a:r>
              <a:rPr lang="de-DE" dirty="0" smtClean="0"/>
              <a:t>Display </a:t>
            </a:r>
            <a:r>
              <a:rPr lang="de-DE" dirty="0" err="1" smtClean="0"/>
              <a:t>abstraction</a:t>
            </a:r>
            <a:r>
              <a:rPr lang="de-DE" dirty="0" smtClean="0"/>
              <a:t> API 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prototyping</a:t>
            </a:r>
            <a:r>
              <a:rPr lang="de-DE" dirty="0" smtClean="0"/>
              <a:t> on PC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handy</a:t>
            </a:r>
            <a:endParaRPr lang="de-DE" dirty="0" smtClean="0"/>
          </a:p>
          <a:p>
            <a:pPr lvl="1"/>
            <a:r>
              <a:rPr lang="de-DE" dirty="0" smtClean="0"/>
              <a:t>Assembling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compiling</a:t>
            </a:r>
            <a:r>
              <a:rPr lang="de-DE" dirty="0" smtClean="0"/>
              <a:t> in </a:t>
            </a:r>
            <a:r>
              <a:rPr lang="de-DE" dirty="0" err="1" smtClean="0"/>
              <a:t>WinUAE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a time-</a:t>
            </a:r>
            <a:r>
              <a:rPr lang="de-DE" dirty="0" err="1" smtClean="0"/>
              <a:t>waster</a:t>
            </a:r>
            <a:endParaRPr lang="de-DE" dirty="0" smtClean="0"/>
          </a:p>
          <a:p>
            <a:pPr lvl="1"/>
            <a:r>
              <a:rPr lang="de-DE" dirty="0" err="1" smtClean="0"/>
              <a:t>Testing</a:t>
            </a:r>
            <a:r>
              <a:rPr lang="de-DE" dirty="0" smtClean="0"/>
              <a:t> on real Amiga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mandatory</a:t>
            </a:r>
            <a:endParaRPr lang="de-DE" dirty="0" smtClean="0"/>
          </a:p>
          <a:p>
            <a:pPr lvl="1"/>
            <a:r>
              <a:rPr lang="de-DE" dirty="0" err="1" smtClean="0"/>
              <a:t>Artists</a:t>
            </a:r>
            <a:r>
              <a:rPr lang="de-DE" dirty="0" smtClean="0"/>
              <a:t> </a:t>
            </a:r>
            <a:r>
              <a:rPr lang="de-DE" dirty="0" err="1" smtClean="0"/>
              <a:t>love</a:t>
            </a:r>
            <a:r>
              <a:rPr lang="de-DE" dirty="0" smtClean="0"/>
              <a:t> modern </a:t>
            </a:r>
            <a:r>
              <a:rPr lang="de-DE" dirty="0" err="1" smtClean="0"/>
              <a:t>tools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PC </a:t>
            </a:r>
            <a:r>
              <a:rPr lang="de-DE" dirty="0" err="1" smtClean="0"/>
              <a:t>test-exes</a:t>
            </a:r>
            <a:r>
              <a:rPr lang="de-DE" dirty="0" smtClean="0"/>
              <a:t> </a:t>
            </a:r>
            <a:r>
              <a:rPr lang="de-DE" dirty="0" err="1" smtClean="0"/>
              <a:t>while</a:t>
            </a:r>
            <a:r>
              <a:rPr lang="de-DE" dirty="0" smtClean="0"/>
              <a:t> </a:t>
            </a:r>
            <a:r>
              <a:rPr lang="de-DE" dirty="0" err="1" smtClean="0"/>
              <a:t>tweaking</a:t>
            </a:r>
            <a:r>
              <a:rPr lang="de-DE" dirty="0" smtClean="0"/>
              <a:t> </a:t>
            </a:r>
            <a:r>
              <a:rPr lang="de-DE" dirty="0" err="1" smtClean="0"/>
              <a:t>assets</a:t>
            </a:r>
            <a:endParaRPr lang="de-DE" dirty="0" smtClean="0"/>
          </a:p>
          <a:p>
            <a:pPr lvl="1"/>
            <a:r>
              <a:rPr lang="de-DE" dirty="0" err="1" smtClean="0"/>
              <a:t>Less</a:t>
            </a:r>
            <a:r>
              <a:rPr lang="de-DE" dirty="0" smtClean="0"/>
              <a:t> time due </a:t>
            </a:r>
            <a:r>
              <a:rPr lang="de-DE" dirty="0" err="1" smtClean="0"/>
              <a:t>to</a:t>
            </a:r>
            <a:r>
              <a:rPr lang="de-DE" dirty="0" smtClean="0"/>
              <a:t> Real Life TM </a:t>
            </a:r>
          </a:p>
          <a:p>
            <a:pPr lvl="1"/>
            <a:r>
              <a:rPr lang="de-DE" dirty="0" smtClean="0"/>
              <a:t>Demo-</a:t>
            </a:r>
            <a:r>
              <a:rPr lang="de-DE" dirty="0" err="1" smtClean="0"/>
              <a:t>making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still </a:t>
            </a:r>
            <a:r>
              <a:rPr lang="de-DE" dirty="0" err="1" smtClean="0"/>
              <a:t>fun</a:t>
            </a:r>
            <a:r>
              <a:rPr lang="de-DE" dirty="0" smtClean="0"/>
              <a:t> </a:t>
            </a:r>
            <a:r>
              <a:rPr lang="de-DE" dirty="0" smtClean="0">
                <a:sym typeface="Wingdings" pitchFamily="2" charset="2"/>
              </a:rPr>
              <a:t></a:t>
            </a:r>
            <a:endParaRPr lang="de-DE" dirty="0" smtClean="0"/>
          </a:p>
        </p:txBody>
      </p:sp>
      <p:pic>
        <p:nvPicPr>
          <p:cNvPr id="22530" name="Picture 2" descr="https://media.demozoo.org/screens/s/29/ea/1a44.373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000" y="1203598"/>
            <a:ext cx="1548000" cy="859140"/>
          </a:xfrm>
          <a:prstGeom prst="rect">
            <a:avLst/>
          </a:prstGeom>
          <a:noFill/>
        </p:spPr>
      </p:pic>
      <p:pic>
        <p:nvPicPr>
          <p:cNvPr id="22532" name="Picture 4" descr="https://media.demozoo.org/screens/s/0f/a1/929e.373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000" y="123478"/>
            <a:ext cx="1548000" cy="859140"/>
          </a:xfrm>
          <a:prstGeom prst="rect">
            <a:avLst/>
          </a:prstGeom>
          <a:noFill/>
        </p:spPr>
      </p:pic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Prior </a:t>
            </a:r>
            <a:r>
              <a:rPr lang="de-DE" dirty="0" err="1" smtClean="0"/>
              <a:t>approaches</a:t>
            </a:r>
            <a:r>
              <a:rPr lang="de-DE" dirty="0" smtClean="0"/>
              <a:t> on Amiga 4/4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 smtClean="0"/>
              <a:t>Cross-</a:t>
            </a:r>
            <a:r>
              <a:rPr lang="de-DE" dirty="0" err="1" smtClean="0"/>
              <a:t>Compile</a:t>
            </a:r>
            <a:r>
              <a:rPr lang="de-DE" dirty="0" smtClean="0"/>
              <a:t>, 1st </a:t>
            </a:r>
            <a:r>
              <a:rPr lang="de-DE" dirty="0" err="1" smtClean="0"/>
              <a:t>try</a:t>
            </a:r>
            <a:endParaRPr lang="de-DE" dirty="0" smtClean="0"/>
          </a:p>
          <a:p>
            <a:pPr lvl="1"/>
            <a:r>
              <a:rPr lang="de-DE" dirty="0" smtClean="0"/>
              <a:t>Last Train </a:t>
            </a:r>
            <a:r>
              <a:rPr lang="de-DE" dirty="0" err="1" smtClean="0"/>
              <a:t>to</a:t>
            </a:r>
            <a:r>
              <a:rPr lang="de-DE" dirty="0" smtClean="0"/>
              <a:t> Danzig (2015)</a:t>
            </a:r>
          </a:p>
          <a:p>
            <a:pPr lvl="1"/>
            <a:r>
              <a:rPr lang="de-DE" dirty="0" smtClean="0"/>
              <a:t>Internal </a:t>
            </a:r>
            <a:r>
              <a:rPr lang="de-DE" dirty="0" err="1" smtClean="0"/>
              <a:t>developer</a:t>
            </a:r>
            <a:r>
              <a:rPr lang="de-DE" dirty="0" smtClean="0"/>
              <a:t> </a:t>
            </a:r>
            <a:r>
              <a:rPr lang="de-DE" dirty="0" err="1" smtClean="0"/>
              <a:t>build</a:t>
            </a:r>
            <a:r>
              <a:rPr lang="de-DE" dirty="0" smtClean="0"/>
              <a:t> </a:t>
            </a:r>
            <a:r>
              <a:rPr lang="de-DE" dirty="0" err="1" smtClean="0"/>
              <a:t>runs</a:t>
            </a:r>
            <a:r>
              <a:rPr lang="de-DE" dirty="0" smtClean="0"/>
              <a:t> </a:t>
            </a:r>
            <a:r>
              <a:rPr lang="de-DE" dirty="0" err="1" smtClean="0"/>
              <a:t>natively</a:t>
            </a:r>
            <a:r>
              <a:rPr lang="de-DE" dirty="0" smtClean="0"/>
              <a:t> on PC</a:t>
            </a:r>
          </a:p>
          <a:p>
            <a:pPr lvl="1"/>
            <a:r>
              <a:rPr lang="de-DE" dirty="0" smtClean="0"/>
              <a:t>Release </a:t>
            </a:r>
            <a:r>
              <a:rPr lang="de-DE" dirty="0" err="1" smtClean="0"/>
              <a:t>cross-compiled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Amiga </a:t>
            </a:r>
            <a:r>
              <a:rPr lang="de-DE" dirty="0" err="1" smtClean="0"/>
              <a:t>under</a:t>
            </a:r>
            <a:r>
              <a:rPr lang="de-DE" dirty="0" smtClean="0"/>
              <a:t> Windows</a:t>
            </a:r>
          </a:p>
          <a:p>
            <a:pPr lvl="2"/>
            <a:r>
              <a:rPr lang="de-DE" dirty="0" smtClean="0"/>
              <a:t>native Amiga </a:t>
            </a:r>
            <a:r>
              <a:rPr lang="de-DE" dirty="0" err="1" smtClean="0"/>
              <a:t>bindings</a:t>
            </a:r>
            <a:r>
              <a:rPr lang="de-DE" dirty="0" smtClean="0"/>
              <a:t> </a:t>
            </a:r>
            <a:r>
              <a:rPr lang="de-DE" dirty="0" err="1" smtClean="0"/>
              <a:t>assembled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Devpac</a:t>
            </a:r>
            <a:r>
              <a:rPr lang="de-DE" dirty="0" smtClean="0"/>
              <a:t> on Amiga</a:t>
            </a:r>
          </a:p>
          <a:p>
            <a:pPr lvl="2"/>
            <a:r>
              <a:rPr lang="de-DE" dirty="0" smtClean="0"/>
              <a:t>Tools: </a:t>
            </a:r>
            <a:r>
              <a:rPr lang="de-DE" dirty="0" err="1" smtClean="0"/>
              <a:t>vbcc</a:t>
            </a:r>
            <a:r>
              <a:rPr lang="de-DE" dirty="0" smtClean="0"/>
              <a:t>, </a:t>
            </a:r>
            <a:r>
              <a:rPr lang="de-DE" dirty="0" err="1" smtClean="0"/>
              <a:t>vasm</a:t>
            </a:r>
            <a:r>
              <a:rPr lang="de-DE" dirty="0" smtClean="0"/>
              <a:t>, </a:t>
            </a:r>
            <a:r>
              <a:rPr lang="de-DE" dirty="0" err="1" smtClean="0"/>
              <a:t>vlink</a:t>
            </a:r>
            <a:r>
              <a:rPr lang="de-DE" dirty="0" smtClean="0"/>
              <a:t>, </a:t>
            </a:r>
            <a:r>
              <a:rPr lang="de-DE" dirty="0" err="1" smtClean="0"/>
              <a:t>gnu</a:t>
            </a:r>
            <a:r>
              <a:rPr lang="de-DE" dirty="0" smtClean="0"/>
              <a:t> </a:t>
            </a:r>
            <a:r>
              <a:rPr lang="de-DE" dirty="0" err="1" smtClean="0"/>
              <a:t>make</a:t>
            </a:r>
            <a:endParaRPr lang="de-DE" dirty="0" smtClean="0"/>
          </a:p>
          <a:p>
            <a:pPr lvl="1"/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file-bundles</a:t>
            </a:r>
            <a:endParaRPr lang="de-DE" dirty="0" smtClean="0"/>
          </a:p>
          <a:p>
            <a:pPr lvl="2"/>
            <a:r>
              <a:rPr lang="de-DE" dirty="0" smtClean="0"/>
              <a:t>Asset </a:t>
            </a:r>
            <a:r>
              <a:rPr lang="de-DE" dirty="0" err="1" smtClean="0"/>
              <a:t>loader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graphics</a:t>
            </a:r>
            <a:r>
              <a:rPr lang="de-DE" dirty="0" smtClean="0"/>
              <a:t> </a:t>
            </a:r>
            <a:r>
              <a:rPr lang="de-DE" dirty="0" err="1" smtClean="0"/>
              <a:t>files</a:t>
            </a:r>
            <a:endParaRPr lang="de-DE" dirty="0" smtClean="0"/>
          </a:p>
          <a:p>
            <a:pPr lvl="1"/>
            <a:r>
              <a:rPr lang="de-DE" dirty="0" smtClean="0"/>
              <a:t>Timing still </a:t>
            </a:r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ticks</a:t>
            </a:r>
            <a:endParaRPr lang="de-DE" dirty="0" smtClean="0"/>
          </a:p>
          <a:p>
            <a:pPr lvl="1"/>
            <a:r>
              <a:rPr lang="de-DE" dirty="0" smtClean="0"/>
              <a:t>IDE: </a:t>
            </a:r>
            <a:r>
              <a:rPr lang="de-DE" dirty="0" err="1" smtClean="0"/>
              <a:t>QtCreator</a:t>
            </a:r>
            <a:endParaRPr lang="de-DE" dirty="0" smtClean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24578" name="Picture 2" descr="https://media.demozoo.org/screens/s/03/d1/9588.9475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000" y="123478"/>
            <a:ext cx="1548000" cy="870750"/>
          </a:xfrm>
          <a:prstGeom prst="rect">
            <a:avLst/>
          </a:prstGeom>
          <a:noFill/>
        </p:spPr>
      </p:pic>
      <p:pic>
        <p:nvPicPr>
          <p:cNvPr id="24580" name="Picture 4" descr="https://media.demozoo.org/screens/s/03/16/5d66.9475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000" y="1203598"/>
            <a:ext cx="1548000" cy="870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5" name="Inhaltsplatzhalter 4" descr="2015_10_14-Qt Creator session mit Exe auf PC und WinUAE - Haujobb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Why</a:t>
            </a:r>
            <a:r>
              <a:rPr lang="de-DE" dirty="0" smtClean="0"/>
              <a:t> </a:t>
            </a:r>
            <a:r>
              <a:rPr lang="de-DE" dirty="0" err="1" smtClean="0"/>
              <a:t>develop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Amiga on PC?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 smtClean="0"/>
              <a:t>20 </a:t>
            </a:r>
            <a:r>
              <a:rPr lang="de-DE" dirty="0" err="1" smtClean="0"/>
              <a:t>years</a:t>
            </a:r>
            <a:r>
              <a:rPr lang="de-DE" dirty="0" smtClean="0"/>
              <a:t> </a:t>
            </a:r>
            <a:r>
              <a:rPr lang="de-DE" dirty="0" err="1" smtClean="0"/>
              <a:t>ago</a:t>
            </a:r>
            <a:r>
              <a:rPr lang="de-DE" dirty="0" smtClean="0"/>
              <a:t>, Amiga was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main</a:t>
            </a:r>
            <a:r>
              <a:rPr lang="de-DE" dirty="0" smtClean="0"/>
              <a:t> </a:t>
            </a:r>
            <a:r>
              <a:rPr lang="de-DE" dirty="0" err="1" smtClean="0"/>
              <a:t>machine</a:t>
            </a:r>
            <a:endParaRPr lang="de-DE" dirty="0" smtClean="0"/>
          </a:p>
          <a:p>
            <a:pPr lvl="1"/>
            <a:r>
              <a:rPr lang="de-DE" dirty="0" err="1" smtClean="0"/>
              <a:t>Edited</a:t>
            </a:r>
            <a:r>
              <a:rPr lang="de-DE" dirty="0" smtClean="0"/>
              <a:t> in 640x256 (PAL) </a:t>
            </a:r>
            <a:r>
              <a:rPr lang="de-DE" dirty="0" err="1" smtClean="0"/>
              <a:t>or</a:t>
            </a:r>
            <a:r>
              <a:rPr lang="de-DE" dirty="0" smtClean="0"/>
              <a:t> 640x400 (Euro72)</a:t>
            </a:r>
          </a:p>
          <a:p>
            <a:pPr lvl="1"/>
            <a:r>
              <a:rPr lang="de-DE" dirty="0" err="1" smtClean="0"/>
              <a:t>Assemble</a:t>
            </a:r>
            <a:r>
              <a:rPr lang="de-DE" dirty="0" smtClean="0"/>
              <a:t> on 68060 </a:t>
            </a:r>
            <a:r>
              <a:rPr lang="de-DE" dirty="0" err="1" smtClean="0"/>
              <a:t>with</a:t>
            </a:r>
            <a:r>
              <a:rPr lang="de-DE" dirty="0" smtClean="0"/>
              <a:t> 50 MHz</a:t>
            </a:r>
          </a:p>
          <a:p>
            <a:r>
              <a:rPr lang="de-DE" dirty="0" smtClean="0"/>
              <a:t>Today, PC </a:t>
            </a:r>
            <a:r>
              <a:rPr lang="de-DE" dirty="0" err="1" smtClean="0"/>
              <a:t>is</a:t>
            </a:r>
            <a:r>
              <a:rPr lang="de-DE" dirty="0" smtClean="0"/>
              <a:t> just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productive</a:t>
            </a:r>
            <a:endParaRPr lang="de-DE" dirty="0" smtClean="0"/>
          </a:p>
          <a:p>
            <a:pPr lvl="1"/>
            <a:r>
              <a:rPr lang="de-DE" dirty="0" smtClean="0"/>
              <a:t>Edit in 1920x1080 (</a:t>
            </a:r>
            <a:r>
              <a:rPr lang="de-DE" dirty="0" err="1" smtClean="0"/>
              <a:t>Full</a:t>
            </a:r>
            <a:r>
              <a:rPr lang="de-DE" dirty="0" smtClean="0"/>
              <a:t> HD), dual </a:t>
            </a:r>
            <a:r>
              <a:rPr lang="de-DE" dirty="0" err="1" smtClean="0"/>
              <a:t>head</a:t>
            </a:r>
            <a:endParaRPr lang="de-DE" dirty="0" smtClean="0"/>
          </a:p>
          <a:p>
            <a:pPr lvl="1"/>
            <a:r>
              <a:rPr lang="de-DE" dirty="0" err="1" smtClean="0"/>
              <a:t>Compile</a:t>
            </a:r>
            <a:r>
              <a:rPr lang="de-DE" dirty="0" smtClean="0"/>
              <a:t> on Core i7 </a:t>
            </a:r>
            <a:r>
              <a:rPr lang="de-DE" dirty="0" err="1" smtClean="0"/>
              <a:t>with</a:t>
            </a:r>
            <a:r>
              <a:rPr lang="de-DE" dirty="0" smtClean="0"/>
              <a:t> 3 GHz</a:t>
            </a:r>
          </a:p>
          <a:p>
            <a:r>
              <a:rPr lang="de-DE" dirty="0" smtClean="0"/>
              <a:t>In </a:t>
            </a:r>
            <a:r>
              <a:rPr lang="de-DE" dirty="0" err="1" smtClean="0"/>
              <a:t>essence</a:t>
            </a:r>
            <a:r>
              <a:rPr lang="de-DE" dirty="0" smtClean="0"/>
              <a:t>:</a:t>
            </a:r>
          </a:p>
          <a:p>
            <a:pPr lvl="1"/>
            <a:r>
              <a:rPr lang="de-DE" dirty="0" err="1" smtClean="0"/>
              <a:t>Bigger</a:t>
            </a:r>
            <a:r>
              <a:rPr lang="de-DE" dirty="0" smtClean="0"/>
              <a:t> </a:t>
            </a:r>
            <a:r>
              <a:rPr lang="de-DE" dirty="0" err="1" smtClean="0"/>
              <a:t>monitors</a:t>
            </a:r>
            <a:endParaRPr lang="de-DE" dirty="0" smtClean="0"/>
          </a:p>
          <a:p>
            <a:pPr lvl="1"/>
            <a:r>
              <a:rPr lang="de-DE" dirty="0" err="1" smtClean="0"/>
              <a:t>Better</a:t>
            </a:r>
            <a:r>
              <a:rPr lang="de-DE" dirty="0" smtClean="0"/>
              <a:t> </a:t>
            </a:r>
            <a:r>
              <a:rPr lang="de-DE" dirty="0" err="1" smtClean="0"/>
              <a:t>tools</a:t>
            </a:r>
            <a:r>
              <a:rPr lang="de-DE" dirty="0" smtClean="0"/>
              <a:t> (IDE, </a:t>
            </a:r>
            <a:r>
              <a:rPr lang="de-DE" dirty="0" err="1" smtClean="0"/>
              <a:t>debugger</a:t>
            </a:r>
            <a:r>
              <a:rPr lang="de-DE" dirty="0" smtClean="0"/>
              <a:t>)</a:t>
            </a:r>
          </a:p>
          <a:p>
            <a:pPr lvl="1"/>
            <a:r>
              <a:rPr lang="de-DE" dirty="0" err="1" smtClean="0"/>
              <a:t>Faster</a:t>
            </a:r>
            <a:r>
              <a:rPr lang="de-DE" dirty="0" smtClean="0"/>
              <a:t>, i.e. quicker turn-</a:t>
            </a:r>
            <a:r>
              <a:rPr lang="de-DE" dirty="0" err="1" smtClean="0"/>
              <a:t>around</a:t>
            </a:r>
            <a:r>
              <a:rPr lang="de-DE" dirty="0" smtClean="0"/>
              <a:t> </a:t>
            </a:r>
            <a:r>
              <a:rPr lang="de-DE" dirty="0" err="1" smtClean="0"/>
              <a:t>times</a:t>
            </a:r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7" name="Picture 3" descr="C:\Users\Oppermann\AppData\Local\Microsoft\Windows\Temporary Internet Files\Content.IE5\CWQ1Z6HG\MM900234761[1]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6298" y="383020"/>
            <a:ext cx="124777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 descr="vlcsnap-2018-08-17-11h02m58s92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2121700"/>
            <a:ext cx="3203848" cy="2402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keanos">
  <a:themeElements>
    <a:clrScheme name="Okeanos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keanos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keanos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1475</Words>
  <Application>Microsoft Office PowerPoint</Application>
  <PresentationFormat>Bildschirmpräsentation (16:9)</PresentationFormat>
  <Paragraphs>463</Paragraphs>
  <Slides>43</Slides>
  <Notes>6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44" baseType="lpstr">
      <vt:lpstr>Okeanos</vt:lpstr>
      <vt:lpstr>Modern Amiga Demo Cross-Development</vt:lpstr>
      <vt:lpstr>Overview</vt:lpstr>
      <vt:lpstr>From „back then“ to now</vt:lpstr>
      <vt:lpstr>Prior approaches on Amiga 1/4</vt:lpstr>
      <vt:lpstr>Prior approaches on Amiga 2/4</vt:lpstr>
      <vt:lpstr>Prior approaches on Amiga 3/4</vt:lpstr>
      <vt:lpstr>Prior approaches on Amiga 4/4</vt:lpstr>
      <vt:lpstr>Folie 8</vt:lpstr>
      <vt:lpstr>Why develop for Amiga on PC?</vt:lpstr>
      <vt:lpstr>Cross-Development</vt:lpstr>
      <vt:lpstr>Shopping List for an 060 Demo</vt:lpstr>
      <vt:lpstr>Demosystem API overview</vt:lpstr>
      <vt:lpstr>Typical Use-Cases</vt:lpstr>
      <vt:lpstr>Live-Demo now!</vt:lpstr>
      <vt:lpstr>Beam Riders explained</vt:lpstr>
      <vt:lpstr>Motivations</vt:lpstr>
      <vt:lpstr>Dithering</vt:lpstr>
      <vt:lpstr>Antialiasing</vt:lpstr>
      <vt:lpstr>Antialiasing</vt:lpstr>
      <vt:lpstr>Antialiasing</vt:lpstr>
      <vt:lpstr>Subpixel rendering</vt:lpstr>
      <vt:lpstr>Subpixel rendering</vt:lpstr>
      <vt:lpstr>Subpixel Rendering</vt:lpstr>
      <vt:lpstr>Getting things faster</vt:lpstr>
      <vt:lpstr>What is the Cache?</vt:lpstr>
      <vt:lpstr>Using the Cache</vt:lpstr>
      <vt:lpstr>Using the Cache</vt:lpstr>
      <vt:lpstr>Using the Cache</vt:lpstr>
      <vt:lpstr>Using the Cache</vt:lpstr>
      <vt:lpstr>Using the Cache</vt:lpstr>
      <vt:lpstr>Using the Cache</vt:lpstr>
      <vt:lpstr>Profiling</vt:lpstr>
      <vt:lpstr>Profiling</vt:lpstr>
      <vt:lpstr>Profiling</vt:lpstr>
      <vt:lpstr>Assembler Optimizations</vt:lpstr>
      <vt:lpstr>Optimizing Code</vt:lpstr>
      <vt:lpstr>Optimizing Code</vt:lpstr>
      <vt:lpstr>Optimizing Code</vt:lpstr>
      <vt:lpstr>Optimizing Code</vt:lpstr>
      <vt:lpstr>Optimizing Code</vt:lpstr>
      <vt:lpstr>Code execution (on 68060)</vt:lpstr>
      <vt:lpstr>… and no matter how hard you try</vt:lpstr>
      <vt:lpstr>Wrap up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Amiga Demo Cross-Development</dc:title>
  <dc:creator>daily</dc:creator>
  <cp:lastModifiedBy>daily</cp:lastModifiedBy>
  <cp:revision>102</cp:revision>
  <dcterms:modified xsi:type="dcterms:W3CDTF">2018-08-18T00:17:12Z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